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33" r:id="rId2"/>
    <p:sldId id="334" r:id="rId3"/>
    <p:sldId id="335" r:id="rId4"/>
    <p:sldId id="349" r:id="rId5"/>
    <p:sldId id="350" r:id="rId6"/>
    <p:sldId id="336" r:id="rId7"/>
    <p:sldId id="343" r:id="rId8"/>
    <p:sldId id="337" r:id="rId9"/>
    <p:sldId id="339" r:id="rId10"/>
    <p:sldId id="340" r:id="rId11"/>
    <p:sldId id="352" r:id="rId12"/>
    <p:sldId id="353" r:id="rId13"/>
    <p:sldId id="363" r:id="rId14"/>
    <p:sldId id="341" r:id="rId15"/>
    <p:sldId id="365" r:id="rId16"/>
    <p:sldId id="366" r:id="rId17"/>
    <p:sldId id="367" r:id="rId18"/>
    <p:sldId id="364" r:id="rId19"/>
    <p:sldId id="342" r:id="rId20"/>
    <p:sldId id="354" r:id="rId21"/>
    <p:sldId id="355" r:id="rId22"/>
    <p:sldId id="344" r:id="rId23"/>
    <p:sldId id="361" r:id="rId24"/>
    <p:sldId id="362" r:id="rId25"/>
    <p:sldId id="345" r:id="rId26"/>
    <p:sldId id="346" r:id="rId27"/>
    <p:sldId id="368" r:id="rId28"/>
    <p:sldId id="357" r:id="rId29"/>
    <p:sldId id="358" r:id="rId30"/>
    <p:sldId id="370" r:id="rId31"/>
    <p:sldId id="359" r:id="rId32"/>
    <p:sldId id="360" r:id="rId33"/>
  </p:sldIdLst>
  <p:sldSz cx="9144000" cy="5143500" type="screen16x9"/>
  <p:notesSz cx="9144000" cy="6858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6E3"/>
    <a:srgbClr val="718385"/>
    <a:srgbClr val="F9E6B1"/>
    <a:srgbClr val="CD538A"/>
    <a:srgbClr val="BB9314"/>
    <a:srgbClr val="2AA198"/>
    <a:srgbClr val="8EA013"/>
    <a:srgbClr val="378FCC"/>
    <a:srgbClr val="FFFFFF"/>
    <a:srgbClr val="130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0" autoAdjust="0"/>
    <p:restoredTop sz="79091" autoAdjust="0"/>
  </p:normalViewPr>
  <p:slideViewPr>
    <p:cSldViewPr>
      <p:cViewPr varScale="1">
        <p:scale>
          <a:sx n="61" d="100"/>
          <a:sy n="61" d="100"/>
        </p:scale>
        <p:origin x="1620" y="60"/>
      </p:cViewPr>
      <p:guideLst>
        <p:guide orient="horz" pos="1620"/>
        <p:guide pos="2880"/>
      </p:guideLst>
    </p:cSldViewPr>
  </p:slideViewPr>
  <p:outlineViewPr>
    <p:cViewPr>
      <p:scale>
        <a:sx n="33" d="100"/>
        <a:sy n="33" d="100"/>
      </p:scale>
      <p:origin x="0" y="1069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5" d="100"/>
          <a:sy n="75" d="100"/>
        </p:scale>
        <p:origin x="840" y="6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ABAD0EA-A85A-4CC3-87AD-A63C5AC0C575}" type="datetimeFigureOut">
              <a:rPr lang="es-AR" smtClean="0"/>
              <a:t>27/8/2018</a:t>
            </a:fld>
            <a:endParaRPr lang="es-AR"/>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A5AFF8A-FD4B-4F25-9E62-1B270A15F0C8}" type="slidenum">
              <a:rPr lang="es-AR" smtClean="0"/>
              <a:t>‹#›</a:t>
            </a:fld>
            <a:endParaRPr lang="es-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4603" y="264096"/>
            <a:ext cx="8314794" cy="4677072"/>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323528" y="5013176"/>
            <a:ext cx="8496944" cy="13304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8" name="Slide Number Placeholder 7"/>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E238065-DE38-4E1F-8FC6-4F9459B13AE4}"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Hola, </a:t>
            </a:r>
            <a:r>
              <a:rPr lang="en-GB" dirty="0" err="1"/>
              <a:t>blablabalba</a:t>
            </a:r>
            <a:endParaRPr lang="en-GB" dirty="0"/>
          </a:p>
          <a:p>
            <a:endParaRPr lang="en-GB" dirty="0"/>
          </a:p>
          <a:p>
            <a:r>
              <a:rPr lang="en-GB" dirty="0" err="1"/>
              <a:t>En</a:t>
            </a:r>
            <a:r>
              <a:rPr lang="en-GB" dirty="0"/>
              <a:t> </a:t>
            </a:r>
            <a:r>
              <a:rPr lang="en-GB" dirty="0" err="1"/>
              <a:t>esta</a:t>
            </a:r>
            <a:r>
              <a:rPr lang="en-GB" dirty="0"/>
              <a:t> </a:t>
            </a:r>
            <a:r>
              <a:rPr lang="es-AR" noProof="0" dirty="0"/>
              <a:t>presentación</a:t>
            </a:r>
            <a:r>
              <a:rPr lang="en-GB" dirty="0"/>
              <a:t> </a:t>
            </a:r>
            <a:r>
              <a:rPr lang="es-AR" dirty="0"/>
              <a:t>les</a:t>
            </a:r>
            <a:r>
              <a:rPr lang="en-GB" dirty="0"/>
              <a:t> </a:t>
            </a:r>
            <a:r>
              <a:rPr lang="en-GB" dirty="0" err="1"/>
              <a:t>voy</a:t>
            </a:r>
            <a:r>
              <a:rPr lang="en-GB" dirty="0"/>
              <a:t> a </a:t>
            </a:r>
            <a:r>
              <a:rPr lang="en-GB" dirty="0" err="1"/>
              <a:t>mostrar</a:t>
            </a:r>
            <a:r>
              <a:rPr lang="en-GB" dirty="0"/>
              <a:t> un </a:t>
            </a:r>
            <a:r>
              <a:rPr lang="en-GB" dirty="0" err="1"/>
              <a:t>poco</a:t>
            </a:r>
            <a:r>
              <a:rPr lang="en-GB" dirty="0"/>
              <a:t> </a:t>
            </a:r>
            <a:r>
              <a:rPr lang="es-AR" noProof="0" dirty="0"/>
              <a:t>sobre</a:t>
            </a:r>
            <a:r>
              <a:rPr lang="en-GB" dirty="0"/>
              <a:t> </a:t>
            </a:r>
            <a:r>
              <a:rPr lang="es-AR" noProof="0" dirty="0" err="1"/>
              <a:t>metR</a:t>
            </a:r>
            <a:r>
              <a:rPr lang="en-GB" dirty="0"/>
              <a:t>, que es un </a:t>
            </a:r>
            <a:r>
              <a:rPr lang="en-GB" dirty="0" err="1"/>
              <a:t>paquete</a:t>
            </a:r>
            <a:r>
              <a:rPr lang="en-GB" dirty="0"/>
              <a:t> que </a:t>
            </a:r>
            <a:r>
              <a:rPr lang="en-GB" dirty="0" err="1"/>
              <a:t>facilita</a:t>
            </a:r>
            <a:r>
              <a:rPr lang="en-GB" dirty="0"/>
              <a:t> el </a:t>
            </a:r>
            <a:r>
              <a:rPr lang="en-GB" dirty="0" err="1"/>
              <a:t>trabajo</a:t>
            </a:r>
            <a:r>
              <a:rPr lang="en-GB" dirty="0"/>
              <a:t> y la </a:t>
            </a:r>
            <a:r>
              <a:rPr lang="en-GB" dirty="0" err="1"/>
              <a:t>visualización</a:t>
            </a:r>
            <a:r>
              <a:rPr lang="en-GB" dirty="0"/>
              <a:t> de </a:t>
            </a:r>
            <a:r>
              <a:rPr lang="en-GB" dirty="0" err="1"/>
              <a:t>datos</a:t>
            </a:r>
            <a:r>
              <a:rPr lang="en-GB" dirty="0"/>
              <a:t> </a:t>
            </a:r>
            <a:r>
              <a:rPr lang="en-GB" dirty="0" err="1"/>
              <a:t>meteorológicos</a:t>
            </a:r>
            <a:r>
              <a:rPr lang="en-GB" dirty="0"/>
              <a:t> </a:t>
            </a:r>
            <a:r>
              <a:rPr lang="en-GB" dirty="0" err="1"/>
              <a:t>organizados</a:t>
            </a:r>
            <a:r>
              <a:rPr lang="en-GB" dirty="0"/>
              <a:t> </a:t>
            </a:r>
            <a:r>
              <a:rPr lang="en-GB" dirty="0" err="1"/>
              <a:t>en</a:t>
            </a:r>
            <a:r>
              <a:rPr lang="en-GB" dirty="0"/>
              <a:t> un </a:t>
            </a:r>
            <a:r>
              <a:rPr lang="en-GB" dirty="0" err="1"/>
              <a:t>formato</a:t>
            </a:r>
            <a:r>
              <a:rPr lang="en-GB" dirty="0"/>
              <a:t> tidy.</a:t>
            </a:r>
          </a:p>
          <a:p>
            <a:endParaRPr lang="es-AR" noProof="0" dirty="0"/>
          </a:p>
          <a:p>
            <a:r>
              <a:rPr lang="en-GB" dirty="0"/>
              <a:t>La </a:t>
            </a:r>
            <a:r>
              <a:rPr lang="es-AR" noProof="0" dirty="0"/>
              <a:t>génesis</a:t>
            </a:r>
            <a:r>
              <a:rPr lang="en-GB" dirty="0"/>
              <a:t> de </a:t>
            </a:r>
            <a:r>
              <a:rPr lang="en-GB" dirty="0" err="1"/>
              <a:t>metR</a:t>
            </a:r>
            <a:r>
              <a:rPr lang="en-GB" dirty="0"/>
              <a:t>….</a:t>
            </a:r>
          </a:p>
          <a:p>
            <a:endParaRPr lang="es-AR" noProof="0" dirty="0"/>
          </a:p>
        </p:txBody>
      </p:sp>
      <p:sp>
        <p:nvSpPr>
          <p:cNvPr id="8" name="Slide Image Placeholder 7"/>
          <p:cNvSpPr>
            <a:spLocks noGrp="1" noRot="1" noChangeAspect="1"/>
          </p:cNvSpPr>
          <p:nvPr>
            <p:ph type="sldImg"/>
          </p:nvPr>
        </p:nvSpPr>
        <p:spPr>
          <a:xfrm>
            <a:off x="414338" y="263525"/>
            <a:ext cx="8315325" cy="4678363"/>
          </a:xfr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Tengo que admitir que en el desarrollo de </a:t>
            </a:r>
            <a:r>
              <a:rPr lang="es-AR" dirty="0" err="1"/>
              <a:t>metR</a:t>
            </a:r>
            <a:r>
              <a:rPr lang="es-AR" dirty="0"/>
              <a:t> hay un poco de “porque sí” y </a:t>
            </a:r>
            <a:r>
              <a:rPr lang="es-AR" dirty="0" err="1"/>
              <a:t>geom_tanaka</a:t>
            </a:r>
            <a:r>
              <a:rPr lang="es-AR" dirty="0"/>
              <a:t>() es el caso. Es un </a:t>
            </a:r>
            <a:r>
              <a:rPr lang="es-AR" dirty="0" err="1"/>
              <a:t>geom</a:t>
            </a:r>
            <a:r>
              <a:rPr lang="es-AR" dirty="0"/>
              <a:t> que desarrollé más que nada para “jugar” a partir de un tweet de Michael Sumner.</a:t>
            </a:r>
          </a:p>
        </p:txBody>
      </p:sp>
      <p:sp>
        <p:nvSpPr>
          <p:cNvPr id="4" name="Slide Number Placeholder 3"/>
          <p:cNvSpPr>
            <a:spLocks noGrp="1"/>
          </p:cNvSpPr>
          <p:nvPr>
            <p:ph type="sldNum" sz="quarter" idx="10"/>
          </p:nvPr>
        </p:nvSpPr>
        <p:spPr/>
        <p:txBody>
          <a:bodyPr/>
          <a:lstStyle/>
          <a:p>
            <a:fld id="{1E238065-DE38-4E1F-8FC6-4F9459B13AE4}" type="slidenum">
              <a:rPr lang="en-GB" smtClean="0"/>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La idea de los contornos de Tanaka es la de colorear los contornos de manera de crear la ilusión de relieve. Originalmente está pensado para topografía, pero yo sostengo que puede ser muy útil para visualizar todo tipo de campos escalares! Por ejemplo, permite desambiguar entre contornos que marcan mínimos y contornos que marcan máximos sin requerir colores. De esta manera, la figura es robusta a ser impresa en …</a:t>
            </a:r>
          </a:p>
        </p:txBody>
      </p:sp>
      <p:sp>
        <p:nvSpPr>
          <p:cNvPr id="4" name="Slide Number Placeholder 3"/>
          <p:cNvSpPr>
            <a:spLocks noGrp="1"/>
          </p:cNvSpPr>
          <p:nvPr>
            <p:ph type="sldNum" sz="quarter" idx="10"/>
          </p:nvPr>
        </p:nvSpPr>
        <p:spPr/>
        <p:txBody>
          <a:bodyPr/>
          <a:lstStyle/>
          <a:p>
            <a:fld id="{1E238065-DE38-4E1F-8FC6-4F9459B13AE4}" type="slidenum">
              <a:rPr lang="en-GB" smtClean="0"/>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blanco y negro o a ser vista por personas con deficiencia en la percepción del color. Usando contornos de </a:t>
            </a:r>
            <a:r>
              <a:rPr lang="es-AR" dirty="0" err="1"/>
              <a:t>tanaka</a:t>
            </a:r>
            <a:r>
              <a:rPr lang="es-AR" dirty="0"/>
              <a:t> no hay forma de confundirse </a:t>
            </a:r>
            <a:r>
              <a:rPr lang="es-AR" dirty="0" err="1"/>
              <a:t>cuàles</a:t>
            </a:r>
            <a:r>
              <a:rPr lang="es-AR" dirty="0"/>
              <a:t> contornos son positivos y cuáles son negativos. </a:t>
            </a:r>
          </a:p>
        </p:txBody>
      </p:sp>
      <p:sp>
        <p:nvSpPr>
          <p:cNvPr id="4" name="Slide Number Placeholder 3"/>
          <p:cNvSpPr>
            <a:spLocks noGrp="1"/>
          </p:cNvSpPr>
          <p:nvPr>
            <p:ph type="sldNum" sz="quarter" idx="10"/>
          </p:nvPr>
        </p:nvSpPr>
        <p:spPr/>
        <p:txBody>
          <a:bodyPr/>
          <a:lstStyle/>
          <a:p>
            <a:fld id="{1E238065-DE38-4E1F-8FC6-4F9459B13AE4}" type="slidenum">
              <a:rPr lang="en-GB" smtClean="0"/>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Lo cual no pasa si se usan contornos tradicionales. </a:t>
            </a:r>
          </a:p>
          <a:p>
            <a:endParaRPr lang="es-AR" dirty="0"/>
          </a:p>
          <a:p>
            <a:r>
              <a:rPr lang="es-AR" dirty="0"/>
              <a:t>Esto no es parte del dialecto de las ciencias de la atmósfera, pero debería serlo. </a:t>
            </a:r>
          </a:p>
        </p:txBody>
      </p:sp>
      <p:sp>
        <p:nvSpPr>
          <p:cNvPr id="4" name="Slide Number Placeholder 3"/>
          <p:cNvSpPr>
            <a:spLocks noGrp="1"/>
          </p:cNvSpPr>
          <p:nvPr>
            <p:ph type="sldNum" sz="quarter" idx="10"/>
          </p:nvPr>
        </p:nvSpPr>
        <p:spPr/>
        <p:txBody>
          <a:bodyPr/>
          <a:lstStyle/>
          <a:p>
            <a:fld id="{1E238065-DE38-4E1F-8FC6-4F9459B13AE4}" type="slidenum">
              <a:rPr lang="en-GB" smtClean="0"/>
              <a:t>13</a:t>
            </a:fld>
            <a:endParaRPr lang="en-GB"/>
          </a:p>
        </p:txBody>
      </p:sp>
    </p:spTree>
    <p:extLst>
      <p:ext uri="{BB962C8B-B14F-4D97-AF65-F5344CB8AC3E}">
        <p14:creationId xmlns:p14="http://schemas.microsoft.com/office/powerpoint/2010/main" val="1590768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Graficar vectores es otra cosa es que bastante más complicado de lo que parece a simple vista. </a:t>
            </a:r>
          </a:p>
          <a:p>
            <a:r>
              <a:rPr lang="es-AR" dirty="0"/>
              <a:t>Esta es la manera “canónica” de dibujar vectores en ggplo2. La principal dificultad es que la sintaxis es redundante y requiere de un factor de escala que hay que elegirlo a ojo. </a:t>
            </a:r>
          </a:p>
          <a:p>
            <a:r>
              <a:rPr lang="es-AR" dirty="0" err="1"/>
              <a:t>Tambié</a:t>
            </a:r>
            <a:r>
              <a:rPr lang="es-AR" dirty="0"/>
              <a:t>, se puede ver (acá en el límite derecho) que los extremos de las flechas expanden las escalas lo cual no sólo queda medio feo sino que presenta problemas a la hora de cambiar las coordenadas. Al usar una proyección, las flechas que “cruzan” el meridiano 0 darían toda la vuelta, creando estas líneas rectas horizontales muy molestas. </a:t>
            </a:r>
          </a:p>
          <a:p>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Al usar una proyección, las flechas que “cruzan” el meridiano 0 darían toda la vuelta, creando estas líneas rectas horizontales muy molestas. </a:t>
            </a:r>
          </a:p>
          <a:p>
            <a:endParaRPr lang="es-AR" dirty="0"/>
          </a:p>
          <a:p>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t>15</a:t>
            </a:fld>
            <a:endParaRPr lang="en-GB"/>
          </a:p>
        </p:txBody>
      </p:sp>
    </p:spTree>
    <p:extLst>
      <p:ext uri="{BB962C8B-B14F-4D97-AF65-F5344CB8AC3E}">
        <p14:creationId xmlns:p14="http://schemas.microsoft.com/office/powerpoint/2010/main" val="1415451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Si se usan coordenadas polares, esta extensión de los límites genera que los extremos no coincidan. Además, si hay flechas largas, éstas aparecen curvadas .</a:t>
            </a:r>
          </a:p>
          <a:p>
            <a:endParaRPr lang="es-AR" dirty="0"/>
          </a:p>
          <a:p>
            <a:r>
              <a:rPr lang="es-AR" dirty="0"/>
              <a:t>Por otro lado, ¿está bien que las flechas giren y cambien de dirección al cambiar las coordenadas? En este caso está más o menos claro que sí…</a:t>
            </a:r>
          </a:p>
        </p:txBody>
      </p:sp>
      <p:sp>
        <p:nvSpPr>
          <p:cNvPr id="4" name="Slide Number Placeholder 3"/>
          <p:cNvSpPr>
            <a:spLocks noGrp="1"/>
          </p:cNvSpPr>
          <p:nvPr>
            <p:ph type="sldNum" sz="quarter" idx="10"/>
          </p:nvPr>
        </p:nvSpPr>
        <p:spPr/>
        <p:txBody>
          <a:bodyPr/>
          <a:lstStyle/>
          <a:p>
            <a:fld id="{1E238065-DE38-4E1F-8FC6-4F9459B13AE4}" type="slidenum">
              <a:rPr lang="en-GB" smtClean="0"/>
              <a:t>16</a:t>
            </a:fld>
            <a:endParaRPr lang="en-GB"/>
          </a:p>
        </p:txBody>
      </p:sp>
    </p:spTree>
    <p:extLst>
      <p:ext uri="{BB962C8B-B14F-4D97-AF65-F5344CB8AC3E}">
        <p14:creationId xmlns:p14="http://schemas.microsoft.com/office/powerpoint/2010/main" val="113622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Pero y este representando la </a:t>
            </a:r>
            <a:r>
              <a:rPr lang="es-AR" dirty="0" err="1"/>
              <a:t>magnitudy</a:t>
            </a:r>
            <a:r>
              <a:rPr lang="es-AR" dirty="0"/>
              <a:t> dirección del viento medio en un punto durante el año? En este caso, la dirección de las flechas debe ser preservada en cualquier transformación de los ejes. ¡Esto también incluye cambios en la relación de aspecto del gráfico!</a:t>
            </a:r>
          </a:p>
          <a:p>
            <a:endParaRPr lang="es-AR" dirty="0"/>
          </a:p>
          <a:p>
            <a:r>
              <a:rPr lang="es-AR" dirty="0"/>
              <a:t>Está claro, entonces, que la forma “canónica” de graficar flechas con ggplot2 no es satisfactoria. Hay un paquete llamado </a:t>
            </a:r>
            <a:r>
              <a:rPr lang="es-AR" dirty="0" err="1"/>
              <a:t>ggquiver</a:t>
            </a:r>
            <a:r>
              <a:rPr lang="es-AR" dirty="0"/>
              <a:t> que facilita un poco la creación de flechas pero que tiene estos mismos problemas. </a:t>
            </a:r>
          </a:p>
          <a:p>
            <a:endParaRPr lang="es-AR" dirty="0"/>
          </a:p>
          <a:p>
            <a:r>
              <a:rPr lang="es-AR" dirty="0"/>
              <a:t>La cuestión radica en la confusión conceptual de describir las flechas según su punto inicial y final </a:t>
            </a:r>
            <a:r>
              <a:rPr lang="es-AR" b="1" dirty="0"/>
              <a:t>en las unidades de x e y</a:t>
            </a:r>
            <a:r>
              <a:rPr lang="es-AR" b="0" dirty="0"/>
              <a:t> cuando en realidad la flecha es un elemento geométrico independiente de las coordenadas que no es más que una forma de representar información de magnitud y dirección. </a:t>
            </a:r>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t>17</a:t>
            </a:fld>
            <a:endParaRPr lang="en-GB"/>
          </a:p>
        </p:txBody>
      </p:sp>
    </p:spTree>
    <p:extLst>
      <p:ext uri="{BB962C8B-B14F-4D97-AF65-F5344CB8AC3E}">
        <p14:creationId xmlns:p14="http://schemas.microsoft.com/office/powerpoint/2010/main" val="1908139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err="1"/>
              <a:t>geom_vector</a:t>
            </a:r>
            <a:r>
              <a:rPr lang="es-AR" dirty="0"/>
              <a:t>() atiende a esas cuestiones  y además permite modificar fácilmente la densidad de la grilla con el parámetro “</a:t>
            </a:r>
            <a:r>
              <a:rPr lang="es-AR" dirty="0" err="1"/>
              <a:t>skip</a:t>
            </a:r>
            <a:r>
              <a:rPr lang="es-AR" dirty="0"/>
              <a:t>” y la magnitud mínima que nos interesa visualizar. </a:t>
            </a:r>
          </a:p>
          <a:p>
            <a:endParaRPr lang="es-AR" dirty="0"/>
          </a:p>
          <a:p>
            <a:r>
              <a:rPr lang="es-AR" dirty="0"/>
              <a:t>Está en desarrollo la legenda que se ve a la derecha. </a:t>
            </a:r>
          </a:p>
        </p:txBody>
      </p:sp>
      <p:sp>
        <p:nvSpPr>
          <p:cNvPr id="4" name="Slide Number Placeholder 3"/>
          <p:cNvSpPr>
            <a:spLocks noGrp="1"/>
          </p:cNvSpPr>
          <p:nvPr>
            <p:ph type="sldNum" sz="quarter" idx="10"/>
          </p:nvPr>
        </p:nvSpPr>
        <p:spPr/>
        <p:txBody>
          <a:bodyPr/>
          <a:lstStyle/>
          <a:p>
            <a:fld id="{1E238065-DE38-4E1F-8FC6-4F9459B13AE4}" type="slidenum">
              <a:rPr lang="en-GB" smtClean="0"/>
              <a:t>18</a:t>
            </a:fld>
            <a:endParaRPr lang="en-GB"/>
          </a:p>
        </p:txBody>
      </p:sp>
    </p:spTree>
    <p:extLst>
      <p:ext uri="{BB962C8B-B14F-4D97-AF65-F5344CB8AC3E}">
        <p14:creationId xmlns:p14="http://schemas.microsoft.com/office/powerpoint/2010/main" val="1917900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err="1"/>
              <a:t>Geom_streamline</a:t>
            </a:r>
            <a:r>
              <a:rPr lang="es-AR" dirty="0"/>
              <a:t>() es otro de mis favoritos por su elegancia. En mi trabajo muchas veces tengo que analizar campos de una cosa que se llama “flujo de actividad de onda” que tiene una magnitud MUUUY distinta. Al plotearlos con flechas, uno tiene que elegir entre flechas gigantes que tapan todo el gráfico y se van de escala…</a:t>
            </a:r>
          </a:p>
        </p:txBody>
      </p:sp>
      <p:sp>
        <p:nvSpPr>
          <p:cNvPr id="4" name="Slide Number Placeholder 3"/>
          <p:cNvSpPr>
            <a:spLocks noGrp="1"/>
          </p:cNvSpPr>
          <p:nvPr>
            <p:ph type="sldNum" sz="quarter" idx="10"/>
          </p:nvPr>
        </p:nvSpPr>
        <p:spPr/>
        <p:txBody>
          <a:bodyPr/>
          <a:lstStyle/>
          <a:p>
            <a:fld id="{1E238065-DE38-4E1F-8FC6-4F9459B13AE4}" type="slidenum">
              <a:rPr lang="en-GB" smtClean="0"/>
              <a:t>19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414338" y="263525"/>
            <a:ext cx="8315325" cy="4678363"/>
          </a:xfrm>
        </p:spPr>
      </p:sp>
      <p:sp>
        <p:nvSpPr>
          <p:cNvPr id="5" name="Notes Placeholder 4"/>
          <p:cNvSpPr>
            <a:spLocks noGrp="1"/>
          </p:cNvSpPr>
          <p:nvPr>
            <p:ph type="body" idx="1"/>
          </p:nvPr>
        </p:nvSpPr>
        <p:spPr/>
        <p:txBody>
          <a:bodyPr/>
          <a:lstStyle/>
          <a:p>
            <a:r>
              <a:rPr lang="es-AR" noProof="0" dirty="0"/>
              <a:t>Antes que nada, no sé cuántos no meteorólogos habrá en la sala. Pero por las dudas… para apreciar los problemas que soluciona </a:t>
            </a:r>
            <a:r>
              <a:rPr lang="es-AR" noProof="0" dirty="0" err="1"/>
              <a:t>metR</a:t>
            </a:r>
            <a:r>
              <a:rPr lang="es-AR" noProof="0" dirty="0"/>
              <a:t>, me parece que primero es importante tener una idea del “dialecto” que manejamos los meteorólogos al visualizar datos. Los meteorólogos nos criamos mirando este tipo de mapas desde el primer día de Meteorología General. Este mapa así como lo ven es lo que sale por default de la página de la base de datos más utilizada en ciencias atmosféricas. Como verán, nos gusta ver campos escalares mediante líneas de contorno, en lo posible llenas. También es común poner les etiquetas. La escala de colores… bueno, cuanto menos hablemos de la escala de colores, mejor. Pero la referencia se hace con una barra donde se marcan los valores límites </a:t>
            </a:r>
            <a:r>
              <a:rPr lang="es-AR" b="1" noProof="0" dirty="0"/>
              <a:t>entre</a:t>
            </a:r>
            <a:r>
              <a:rPr lang="es-AR" noProof="0" dirty="0"/>
              <a:t> colores en vez de el valor que representan los colores en sí.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o no ver nada en el hemisferio sur. </a:t>
            </a:r>
          </a:p>
        </p:txBody>
      </p:sp>
      <p:sp>
        <p:nvSpPr>
          <p:cNvPr id="4" name="Slide Number Placeholder 3"/>
          <p:cNvSpPr>
            <a:spLocks noGrp="1"/>
          </p:cNvSpPr>
          <p:nvPr>
            <p:ph type="sldNum" sz="quarter" idx="10"/>
          </p:nvPr>
        </p:nvSpPr>
        <p:spPr/>
        <p:txBody>
          <a:bodyPr/>
          <a:lstStyle/>
          <a:p>
            <a:fld id="{1E238065-DE38-4E1F-8FC6-4F9459B13AE4}" type="slidenum">
              <a:rPr lang="en-GB" smtClean="0"/>
              <a:t>20</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Las líneas de corriente resuelven un poco este problema. Las regiones con magnitud grande y chica pueden convivir en un mismo gráfico. Para el caso de este tipo de flujos, que son una forma de ver hacia donde va la energía, es además más intuitivo, ya que lo que interesa en general no es la magnitud y dirección del flujo en cada punto particular, sino su transporte a lo largo del globo. </a:t>
            </a:r>
          </a:p>
        </p:txBody>
      </p:sp>
      <p:sp>
        <p:nvSpPr>
          <p:cNvPr id="4" name="Slide Number Placeholder 3"/>
          <p:cNvSpPr>
            <a:spLocks noGrp="1"/>
          </p:cNvSpPr>
          <p:nvPr>
            <p:ph type="sldNum" sz="quarter" idx="10"/>
          </p:nvPr>
        </p:nvSpPr>
        <p:spPr/>
        <p:txBody>
          <a:bodyPr/>
          <a:lstStyle/>
          <a:p>
            <a:fld id="{1E238065-DE38-4E1F-8FC6-4F9459B13AE4}" type="slidenum">
              <a:rPr lang="en-GB" smtClean="0"/>
              <a:t>21</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Finalmente, esta es una cuestión que estoy desarrollando ahora. </a:t>
            </a:r>
          </a:p>
          <a:p>
            <a:r>
              <a:rPr lang="es-AR" dirty="0"/>
              <a:t>El problema es que la grilla en la que uno tiene definido los datos no tiene datos en 0 y en 360, porque son el mismo punto y estaría contándolo dos veces. Pero al graficar, sí hay que repetirlo para que no pase lo que ven acá… </a:t>
            </a:r>
          </a:p>
        </p:txBody>
      </p:sp>
      <p:sp>
        <p:nvSpPr>
          <p:cNvPr id="4" name="Slide Number Placeholder 3"/>
          <p:cNvSpPr>
            <a:spLocks noGrp="1"/>
          </p:cNvSpPr>
          <p:nvPr>
            <p:ph type="sldNum" sz="quarter" idx="10"/>
          </p:nvPr>
        </p:nvSpPr>
        <p:spPr/>
        <p:txBody>
          <a:bodyPr/>
          <a:lstStyle/>
          <a:p>
            <a:fld id="{1E238065-DE38-4E1F-8FC6-4F9459B13AE4}" type="slidenum">
              <a:rPr lang="en-GB" smtClean="0"/>
              <a:t>22</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y que quede así. </a:t>
            </a:r>
          </a:p>
          <a:p>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Originalmente mi solución fue una función que hacía la duplicación manualmente, o un argumento dentro de </a:t>
            </a:r>
            <a:r>
              <a:rPr lang="es-AR" dirty="0" err="1"/>
              <a:t>geom_contour_fill</a:t>
            </a:r>
            <a:r>
              <a:rPr lang="es-AR" dirty="0"/>
              <a:t>() pero hace poco me di cuenta de que hay una solución más automática y general que me pareció que merecía su propio paquete. </a:t>
            </a:r>
          </a:p>
        </p:txBody>
      </p:sp>
      <p:sp>
        <p:nvSpPr>
          <p:cNvPr id="4" name="Slide Number Placeholder 3"/>
          <p:cNvSpPr>
            <a:spLocks noGrp="1"/>
          </p:cNvSpPr>
          <p:nvPr>
            <p:ph type="sldNum" sz="quarter" idx="10"/>
          </p:nvPr>
        </p:nvSpPr>
        <p:spPr/>
        <p:txBody>
          <a:bodyPr/>
          <a:lstStyle/>
          <a:p>
            <a:fld id="{1E238065-DE38-4E1F-8FC6-4F9459B13AE4}" type="slidenum">
              <a:rPr lang="en-GB" smtClean="0"/>
              <a:t>23</a:t>
            </a:fld>
            <a:endParaRPr lang="en-GB"/>
          </a:p>
        </p:txBody>
      </p:sp>
    </p:spTree>
    <p:extLst>
      <p:ext uri="{BB962C8B-B14F-4D97-AF65-F5344CB8AC3E}">
        <p14:creationId xmlns:p14="http://schemas.microsoft.com/office/powerpoint/2010/main" val="1315868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Con </a:t>
            </a:r>
            <a:r>
              <a:rPr lang="es-AR" dirty="0" err="1"/>
              <a:t>ggperiodic</a:t>
            </a:r>
            <a:r>
              <a:rPr lang="es-AR" dirty="0"/>
              <a:t> lo único que hay que hacer es definir la periodicidad con la función “</a:t>
            </a:r>
            <a:r>
              <a:rPr lang="es-AR" dirty="0" err="1"/>
              <a:t>periodic</a:t>
            </a:r>
            <a:r>
              <a:rPr lang="es-AR" dirty="0"/>
              <a:t>” y </a:t>
            </a:r>
            <a:r>
              <a:rPr lang="es-AR" dirty="0" err="1"/>
              <a:t>ggplot</a:t>
            </a:r>
            <a:r>
              <a:rPr lang="es-AR" dirty="0"/>
              <a:t> se encarga del resto.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err="1"/>
              <a:t>ggperiodic</a:t>
            </a:r>
            <a:r>
              <a:rPr lang="es-AR" dirty="0"/>
              <a:t> nació de </a:t>
            </a:r>
            <a:r>
              <a:rPr lang="es-AR" dirty="0" err="1"/>
              <a:t>metR</a:t>
            </a:r>
            <a:r>
              <a:rPr lang="es-AR" dirty="0"/>
              <a:t> como un???? (coso que crece enganchado y luego es su propio individuo) y creo que es una solución elegante y automática del problema de graficar datos periódicos en general.</a:t>
            </a:r>
          </a:p>
        </p:txBody>
      </p:sp>
      <p:sp>
        <p:nvSpPr>
          <p:cNvPr id="4" name="Slide Number Placeholder 3"/>
          <p:cNvSpPr>
            <a:spLocks noGrp="1"/>
          </p:cNvSpPr>
          <p:nvPr>
            <p:ph type="sldNum" sz="quarter" idx="10"/>
          </p:nvPr>
        </p:nvSpPr>
        <p:spPr/>
        <p:txBody>
          <a:bodyPr/>
          <a:lstStyle/>
          <a:p>
            <a:fld id="{1E238065-DE38-4E1F-8FC6-4F9459B13AE4}" type="slidenum">
              <a:rPr lang="en-GB" smtClean="0"/>
              <a:t>24</a:t>
            </a:fld>
            <a:endParaRPr lang="en-GB"/>
          </a:p>
        </p:txBody>
      </p:sp>
    </p:spTree>
    <p:extLst>
      <p:ext uri="{BB962C8B-B14F-4D97-AF65-F5344CB8AC3E}">
        <p14:creationId xmlns:p14="http://schemas.microsoft.com/office/powerpoint/2010/main" val="3309861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Todo lo anterior permite usar ggplot2 para “hablar como un meteorólogo”, pero todavía está el tema de cómo leer los datos en un data </a:t>
            </a:r>
            <a:r>
              <a:rPr lang="es-AR" dirty="0" err="1"/>
              <a:t>frame</a:t>
            </a:r>
            <a:r>
              <a:rPr lang="es-AR" dirty="0"/>
              <a:t> prolijo de manera de aprovechar las herramientas ya existentes. </a:t>
            </a:r>
          </a:p>
        </p:txBody>
      </p:sp>
      <p:sp>
        <p:nvSpPr>
          <p:cNvPr id="4" name="Slide Number Placeholder 3"/>
          <p:cNvSpPr>
            <a:spLocks noGrp="1"/>
          </p:cNvSpPr>
          <p:nvPr>
            <p:ph type="sldNum" sz="quarter" idx="10"/>
          </p:nvPr>
        </p:nvSpPr>
        <p:spPr/>
        <p:txBody>
          <a:bodyPr/>
          <a:lstStyle/>
          <a:p>
            <a:fld id="{1E238065-DE38-4E1F-8FC6-4F9459B13AE4}" type="slidenum">
              <a:rPr lang="en-GB" smtClean="0"/>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Un formato estándar para los datos atmosféricos es el </a:t>
            </a:r>
            <a:r>
              <a:rPr lang="es-AR" dirty="0" err="1"/>
              <a:t>netCDF</a:t>
            </a:r>
            <a:r>
              <a:rPr lang="es-AR" dirty="0"/>
              <a:t> y por supuesto que R tiene un paquete para leerlos. El paquete “ncdf4” levanta estos archivos sin ningún problema…</a:t>
            </a:r>
          </a:p>
        </p:txBody>
      </p:sp>
      <p:sp>
        <p:nvSpPr>
          <p:cNvPr id="4" name="Slide Number Placeholder 3"/>
          <p:cNvSpPr>
            <a:spLocks noGrp="1"/>
          </p:cNvSpPr>
          <p:nvPr>
            <p:ph type="sldNum" sz="quarter" idx="10"/>
          </p:nvPr>
        </p:nvSpPr>
        <p:spPr/>
        <p:txBody>
          <a:bodyPr/>
          <a:lstStyle/>
          <a:p>
            <a:fld id="{1E238065-DE38-4E1F-8FC6-4F9459B13AE4}" type="slidenum">
              <a:rPr lang="en-GB" smtClean="0"/>
              <a:t>26</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salvo que lo hace como un array sin dimensiones y leer  el campo como un data </a:t>
            </a:r>
            <a:r>
              <a:rPr lang="es-AR" dirty="0" err="1"/>
              <a:t>frame</a:t>
            </a:r>
            <a:r>
              <a:rPr lang="es-AR" dirty="0"/>
              <a:t> con las especificaciones de latitud, longitud, altura y variable es extremadamente tedioso. Y leer sólo una parte de los datos no es nada fácil. Todo el proceso requiere leer una a una cada dimensión, leer la variable indicando el “</a:t>
            </a:r>
            <a:r>
              <a:rPr lang="es-AR" dirty="0" err="1"/>
              <a:t>start</a:t>
            </a:r>
            <a:r>
              <a:rPr lang="es-AR" dirty="0"/>
              <a:t>” y “</a:t>
            </a:r>
            <a:r>
              <a:rPr lang="es-AR" dirty="0" err="1"/>
              <a:t>count</a:t>
            </a:r>
            <a:r>
              <a:rPr lang="es-AR" dirty="0"/>
              <a:t>” de cada dimensión (valores que hay que buscar a mano), luego darle nombre a las variables y finalmente hacer un </a:t>
            </a:r>
            <a:r>
              <a:rPr lang="es-AR" dirty="0" err="1"/>
              <a:t>melt</a:t>
            </a:r>
            <a:r>
              <a:rPr lang="es-AR"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27</a:t>
            </a:fld>
            <a:endParaRPr lang="en-GB"/>
          </a:p>
        </p:txBody>
      </p:sp>
    </p:spTree>
    <p:extLst>
      <p:ext uri="{BB962C8B-B14F-4D97-AF65-F5344CB8AC3E}">
        <p14:creationId xmlns:p14="http://schemas.microsoft.com/office/powerpoint/2010/main" val="1540445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Y </a:t>
            </a:r>
            <a:r>
              <a:rPr lang="es-AR" dirty="0" err="1"/>
              <a:t>ReadNetCDF</a:t>
            </a:r>
            <a:r>
              <a:rPr lang="es-AR" dirty="0"/>
              <a:t>() básicamente hace todo eso automáticamente, devolviendo un </a:t>
            </a:r>
            <a:r>
              <a:rPr lang="es-AR" dirty="0" err="1"/>
              <a:t>data.table</a:t>
            </a:r>
            <a:r>
              <a:rPr lang="es-AR" dirty="0"/>
              <a:t> bien ordenadito con los datos listo para ser procesados y visualizados como uno quiera. </a:t>
            </a:r>
          </a:p>
        </p:txBody>
      </p:sp>
      <p:sp>
        <p:nvSpPr>
          <p:cNvPr id="4" name="Slide Number Placeholder 3"/>
          <p:cNvSpPr>
            <a:spLocks noGrp="1"/>
          </p:cNvSpPr>
          <p:nvPr>
            <p:ph type="sldNum" sz="quarter" idx="10"/>
          </p:nvPr>
        </p:nvSpPr>
        <p:spPr/>
        <p:txBody>
          <a:bodyPr/>
          <a:lstStyle/>
          <a:p>
            <a:fld id="{1E238065-DE38-4E1F-8FC6-4F9459B13AE4}" type="slidenum">
              <a:rPr lang="en-GB" smtClean="0"/>
              <a:t>28</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t>29</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Para campos vectoriales como el viento, además de flechitas, nos gusta usar líneas de corriente, que son más o menos como la trayectoria que seguiría una partícula inmersa en es flujo. Como detalle, no seguimos el consejo de “siempre etiquetar los ejes”, porque es totalmente obvio qué representan. Además, tenemos una extraña forma de representar los números negativos. En vez de -30, escribimos 30S y en vez de -120, escribimos 120W.</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err="1"/>
              <a:t>metR</a:t>
            </a:r>
            <a:r>
              <a:rPr lang="en-US" dirty="0"/>
              <a:t> </a:t>
            </a:r>
            <a:r>
              <a:rPr lang="en-US" dirty="0" err="1"/>
              <a:t>va</a:t>
            </a:r>
            <a:r>
              <a:rPr lang="en-US" dirty="0"/>
              <a:t> </a:t>
            </a:r>
            <a:r>
              <a:rPr lang="en-US" dirty="0" err="1"/>
              <a:t>crecienci</a:t>
            </a:r>
            <a:r>
              <a:rPr lang="en-US" dirty="0"/>
              <a:t> </a:t>
            </a:r>
            <a:r>
              <a:rPr lang="en-US" dirty="0" err="1"/>
              <a:t>principalmente</a:t>
            </a:r>
            <a:r>
              <a:rPr lang="en-US" dirty="0"/>
              <a:t> por las </a:t>
            </a:r>
            <a:r>
              <a:rPr lang="en-US" dirty="0" err="1"/>
              <a:t>necesidades</a:t>
            </a:r>
            <a:r>
              <a:rPr lang="en-US" dirty="0"/>
              <a:t> de los </a:t>
            </a:r>
            <a:r>
              <a:rPr lang="en-US" dirty="0" err="1"/>
              <a:t>usuarios</a:t>
            </a:r>
            <a:r>
              <a:rPr lang="en-US" dirty="0"/>
              <a:t>, que por </a:t>
            </a:r>
            <a:r>
              <a:rPr lang="en-US" dirty="0" err="1"/>
              <a:t>ahora</a:t>
            </a:r>
            <a:r>
              <a:rPr lang="en-US" dirty="0"/>
              <a:t> y que </a:t>
            </a:r>
            <a:r>
              <a:rPr lang="en-US" dirty="0" err="1"/>
              <a:t>yo</a:t>
            </a:r>
            <a:r>
              <a:rPr lang="en-US" dirty="0"/>
              <a:t> </a:t>
            </a:r>
            <a:r>
              <a:rPr lang="en-US" dirty="0" err="1"/>
              <a:t>sepa</a:t>
            </a:r>
            <a:r>
              <a:rPr lang="en-US" dirty="0"/>
              <a:t> soy solo </a:t>
            </a:r>
            <a:r>
              <a:rPr lang="en-US" dirty="0" err="1"/>
              <a:t>yo</a:t>
            </a:r>
            <a:r>
              <a:rPr lang="en-US" dirty="0"/>
              <a:t>. </a:t>
            </a:r>
            <a:r>
              <a:rPr lang="en-US" dirty="0" err="1"/>
              <a:t>Algunas</a:t>
            </a:r>
            <a:r>
              <a:rPr lang="en-US" dirty="0"/>
              <a:t> </a:t>
            </a:r>
            <a:r>
              <a:rPr lang="en-US" dirty="0" err="1"/>
              <a:t>cosas</a:t>
            </a:r>
            <a:r>
              <a:rPr lang="en-US" dirty="0"/>
              <a:t> que </a:t>
            </a:r>
            <a:r>
              <a:rPr lang="en-US" dirty="0" err="1"/>
              <a:t>ya</a:t>
            </a:r>
            <a:r>
              <a:rPr lang="en-US" dirty="0"/>
              <a:t> </a:t>
            </a:r>
            <a:r>
              <a:rPr lang="en-US" dirty="0" err="1"/>
              <a:t>están</a:t>
            </a:r>
            <a:r>
              <a:rPr lang="en-US" dirty="0"/>
              <a:t> </a:t>
            </a:r>
            <a:r>
              <a:rPr lang="en-US" dirty="0" err="1"/>
              <a:t>en</a:t>
            </a:r>
            <a:r>
              <a:rPr lang="en-US" dirty="0"/>
              <a:t> </a:t>
            </a:r>
            <a:r>
              <a:rPr lang="en-US" dirty="0" err="1"/>
              <a:t>proceso</a:t>
            </a:r>
            <a:r>
              <a:rPr lang="en-US" dirty="0"/>
              <a:t> es la </a:t>
            </a:r>
            <a:r>
              <a:rPr lang="en-US" dirty="0" err="1"/>
              <a:t>leyenda</a:t>
            </a:r>
            <a:r>
              <a:rPr lang="en-US" dirty="0"/>
              <a:t> para </a:t>
            </a:r>
            <a:r>
              <a:rPr lang="en-US" dirty="0" err="1"/>
              <a:t>vectores</a:t>
            </a:r>
            <a:r>
              <a:rPr lang="en-US" dirty="0"/>
              <a:t> y </a:t>
            </a:r>
            <a:r>
              <a:rPr lang="en-US" dirty="0" err="1"/>
              <a:t>funciones</a:t>
            </a:r>
            <a:r>
              <a:rPr lang="en-US" dirty="0"/>
              <a:t> para </a:t>
            </a:r>
            <a:r>
              <a:rPr lang="en-US" dirty="0" err="1"/>
              <a:t>transformar</a:t>
            </a:r>
            <a:r>
              <a:rPr lang="en-US" dirty="0"/>
              <a:t> los </a:t>
            </a:r>
            <a:r>
              <a:rPr lang="en-US" dirty="0" err="1"/>
              <a:t>valores</a:t>
            </a:r>
            <a:r>
              <a:rPr lang="en-US" dirty="0"/>
              <a:t> de longitude </a:t>
            </a:r>
            <a:r>
              <a:rPr lang="en-US" dirty="0" err="1"/>
              <a:t>fácilmente</a:t>
            </a:r>
            <a:r>
              <a:rPr lang="en-US" dirty="0"/>
              <a:t> entre </a:t>
            </a:r>
            <a:r>
              <a:rPr lang="en-US" dirty="0" err="1"/>
              <a:t>valores</a:t>
            </a:r>
            <a:r>
              <a:rPr lang="en-US" dirty="0"/>
              <a:t> entre 0 y 360 a </a:t>
            </a:r>
            <a:r>
              <a:rPr lang="en-US" dirty="0" err="1"/>
              <a:t>valores</a:t>
            </a:r>
            <a:r>
              <a:rPr lang="en-US" dirty="0"/>
              <a:t> entre -180 y 180 </a:t>
            </a:r>
            <a:r>
              <a:rPr lang="en-US" dirty="0" err="1"/>
              <a:t>grados</a:t>
            </a:r>
            <a:r>
              <a:rPr lang="en-US" dirty="0"/>
              <a:t>. </a:t>
            </a:r>
          </a:p>
          <a:p>
            <a:r>
              <a:rPr lang="en-US" dirty="0" err="1"/>
              <a:t>Otra</a:t>
            </a:r>
            <a:r>
              <a:rPr lang="en-US" dirty="0"/>
              <a:t> </a:t>
            </a:r>
            <a:r>
              <a:rPr lang="en-US" dirty="0" err="1"/>
              <a:t>cosa</a:t>
            </a:r>
            <a:r>
              <a:rPr lang="en-US" dirty="0"/>
              <a:t> que </a:t>
            </a:r>
            <a:r>
              <a:rPr lang="en-US" dirty="0" err="1"/>
              <a:t>está</a:t>
            </a:r>
            <a:r>
              <a:rPr lang="en-US" dirty="0"/>
              <a:t> </a:t>
            </a:r>
            <a:r>
              <a:rPr lang="en-US" dirty="0" err="1"/>
              <a:t>en</a:t>
            </a:r>
            <a:r>
              <a:rPr lang="en-US" dirty="0"/>
              <a:t> </a:t>
            </a:r>
            <a:r>
              <a:rPr lang="en-US" dirty="0" err="1"/>
              <a:t>reflexión</a:t>
            </a:r>
            <a:r>
              <a:rPr lang="en-US" dirty="0"/>
              <a:t> es la de </a:t>
            </a:r>
            <a:r>
              <a:rPr lang="en-US" dirty="0" err="1"/>
              <a:t>reestructurar</a:t>
            </a:r>
            <a:r>
              <a:rPr lang="en-US" dirty="0"/>
              <a:t> el </a:t>
            </a:r>
            <a:r>
              <a:rPr lang="en-US" dirty="0" err="1"/>
              <a:t>paquete</a:t>
            </a:r>
            <a:r>
              <a:rPr lang="en-US" dirty="0"/>
              <a:t>, </a:t>
            </a:r>
            <a:r>
              <a:rPr lang="en-US" dirty="0" err="1"/>
              <a:t>separando</a:t>
            </a:r>
            <a:r>
              <a:rPr lang="en-US" dirty="0"/>
              <a:t> las </a:t>
            </a:r>
            <a:r>
              <a:rPr lang="en-US" dirty="0" err="1"/>
              <a:t>extensiones</a:t>
            </a:r>
            <a:r>
              <a:rPr lang="en-US" dirty="0"/>
              <a:t> de ggplot2, por </a:t>
            </a:r>
            <a:r>
              <a:rPr lang="en-US" dirty="0" err="1"/>
              <a:t>ejemplo</a:t>
            </a:r>
            <a:r>
              <a:rPr lang="en-US" dirty="0"/>
              <a:t>. </a:t>
            </a:r>
            <a:r>
              <a:rPr lang="en-US" dirty="0" err="1"/>
              <a:t>Geom_contour_fill</a:t>
            </a:r>
            <a:r>
              <a:rPr lang="en-US" dirty="0"/>
              <a:t> </a:t>
            </a:r>
            <a:r>
              <a:rPr lang="en-US" dirty="0" err="1"/>
              <a:t>quizás</a:t>
            </a:r>
            <a:r>
              <a:rPr lang="en-US"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30</a:t>
            </a:fld>
            <a:endParaRPr lang="en-GB"/>
          </a:p>
        </p:txBody>
      </p:sp>
    </p:spTree>
    <p:extLst>
      <p:ext uri="{BB962C8B-B14F-4D97-AF65-F5344CB8AC3E}">
        <p14:creationId xmlns:p14="http://schemas.microsoft.com/office/powerpoint/2010/main" val="292902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Como muchas veces lo que nos interesa es ver la interacción entre distintas variables, es muy común ver cosas como esta, donde se mezclan contornos sombreados, con dos tipos de contornos en línea y, para colmo, flechas. Noten también el uso de la “flecha de referencia”, que da una idea de la magnitud del viento graficado. </a:t>
            </a:r>
          </a:p>
        </p:txBody>
      </p:sp>
      <p:sp>
        <p:nvSpPr>
          <p:cNvPr id="4" name="Slide Number Placeholder 3"/>
          <p:cNvSpPr>
            <a:spLocks noGrp="1"/>
          </p:cNvSpPr>
          <p:nvPr>
            <p:ph type="sldNum" sz="quarter" idx="10"/>
          </p:nvPr>
        </p:nvSpPr>
        <p:spPr/>
        <p:txBody>
          <a:bodyPr/>
          <a:lstStyle/>
          <a:p>
            <a:fld id="{1E238065-DE38-4E1F-8FC6-4F9459B13AE4}" type="slidenum">
              <a:rPr lang="en-GB" smtClean="0"/>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Los dos programas que usamos los meteorólogos para hacer estos gráficos son </a:t>
            </a:r>
            <a:r>
              <a:rPr lang="es-AR" dirty="0" err="1"/>
              <a:t>GrADS</a:t>
            </a:r>
            <a:r>
              <a:rPr lang="es-AR" dirty="0"/>
              <a:t> y NCL. Ambos son open </a:t>
            </a:r>
            <a:r>
              <a:rPr lang="es-AR" dirty="0" err="1"/>
              <a:t>source</a:t>
            </a:r>
            <a:r>
              <a:rPr lang="es-AR" dirty="0"/>
              <a:t> y se pueden usar tanto interactivamente en la línea de comandos como con scripts. Durante la carrera usé mucho </a:t>
            </a:r>
            <a:r>
              <a:rPr lang="es-AR" dirty="0" err="1"/>
              <a:t>GrADS</a:t>
            </a:r>
            <a:r>
              <a:rPr lang="es-AR" dirty="0"/>
              <a:t> y todavía lo sigo usando para hacer visualizaciones rápidas de los datos. Es rápido y muy fácil. Se puede crear un gráfico literalmente usando tres teclas. Me acuerdo de un compañero físico que tuve en una materia que cuando le comentamos de </a:t>
            </a:r>
            <a:r>
              <a:rPr lang="es-AR" dirty="0" err="1"/>
              <a:t>GrADS</a:t>
            </a:r>
            <a:r>
              <a:rPr lang="es-AR" dirty="0"/>
              <a:t> medio que lo desestimó diciendo que él usaba Matlab, pero noté cómo quedaba boquiabierto cuando lo vio en acción. </a:t>
            </a:r>
          </a:p>
          <a:p>
            <a:endParaRPr lang="es-AR" dirty="0"/>
          </a:p>
          <a:p>
            <a:r>
              <a:rPr lang="es-AR" dirty="0"/>
              <a:t>Pero el problema es que ambos programas están limitados en la cantidad de operaciones del tipo estadístico. </a:t>
            </a:r>
            <a:r>
              <a:rPr lang="es-AR" dirty="0" err="1"/>
              <a:t>GrADS</a:t>
            </a:r>
            <a:r>
              <a:rPr lang="es-AR" dirty="0"/>
              <a:t>, por ejemplo, no tiene una función para calcular el desvío estándar, y crear funciones propias es increíblemente complicado. En R, en cambio, </a:t>
            </a:r>
            <a:r>
              <a:rPr lang="es-AR" dirty="0" err="1"/>
              <a:t>podés</a:t>
            </a:r>
            <a:r>
              <a:rPr lang="es-AR" dirty="0"/>
              <a:t> pensar en el método estadístico más oscuro que se te ocurra y vas a encontrarte 2 o 3 paquetes que lo implementan y crear tus propias funciones es facilísimo. </a:t>
            </a:r>
          </a:p>
        </p:txBody>
      </p:sp>
      <p:sp>
        <p:nvSpPr>
          <p:cNvPr id="4" name="Slide Number Placeholder 3"/>
          <p:cNvSpPr>
            <a:spLocks noGrp="1"/>
          </p:cNvSpPr>
          <p:nvPr>
            <p:ph type="sldNum" sz="quarter" idx="10"/>
          </p:nvPr>
        </p:nvSpPr>
        <p:spPr/>
        <p:txBody>
          <a:bodyPr/>
          <a:lstStyle/>
          <a:p>
            <a:fld id="{1E238065-DE38-4E1F-8FC6-4F9459B13AE4}" type="slidenum">
              <a:rPr lang="en-GB" smtClean="0"/>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En cuanto a la visualización de datos espaciales, el líder indiscutido es el paquete </a:t>
            </a:r>
            <a:r>
              <a:rPr lang="es-AR" noProof="0" dirty="0" err="1"/>
              <a:t>raster</a:t>
            </a:r>
            <a:r>
              <a:rPr lang="es-AR" noProof="0" dirty="0"/>
              <a:t> y su primo </a:t>
            </a:r>
            <a:r>
              <a:rPr lang="es-AR" noProof="0" dirty="0" err="1"/>
              <a:t>rasterVis</a:t>
            </a:r>
            <a:r>
              <a:rPr lang="es-AR" noProof="0" dirty="0"/>
              <a:t>. Son excelentes paquetes que permiten trabajar con datos espaciales en disco y hacer un montón de cosas. La visualización, como ven, se acerca mucho a lo que estamos acostumbrados los meteorólogos (aunque en estos ejemplos la posición de las etiquetas no está muy buena). </a:t>
            </a:r>
          </a:p>
          <a:p>
            <a:endParaRPr lang="es-AR" noProof="0" dirty="0"/>
          </a:p>
          <a:p>
            <a:r>
              <a:rPr lang="es-AR" noProof="0" dirty="0"/>
              <a:t>Pero yo soy un poco terco y estas soluciones no me gustaban. Hace tiempo que me había enamorado con ggplot2 y la filosofía de la gramática de los gráficos y no encontraba forma de usar </a:t>
            </a:r>
            <a:r>
              <a:rPr lang="es-AR" noProof="0" dirty="0" err="1"/>
              <a:t>raster</a:t>
            </a:r>
            <a:r>
              <a:rPr lang="es-AR" noProof="0" dirty="0"/>
              <a:t> con ggplot2.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Pero ggplot2 no fue pensado para el dialecto de los meteorólogos. Como ven, los contornos sombreados no funcionan, no existe forma simple de etiquetar contornos, ni hay líneas de corriente. Dibujar vectores implica un montón de problemas de los que voy a hablar en un rato y las legendas de colores tampoco son “meteorológicas”. </a:t>
            </a:r>
          </a:p>
          <a:p>
            <a:pPr marL="0" marR="0" lvl="0" indent="0" algn="l" defTabSz="914400" rtl="0" eaLnBrk="1" fontAlgn="auto" latinLnBrk="0" hangingPunct="1">
              <a:lnSpc>
                <a:spcPct val="100000"/>
              </a:lnSpc>
              <a:spcBef>
                <a:spcPts val="0"/>
              </a:spcBef>
              <a:spcAft>
                <a:spcPts val="0"/>
              </a:spcAft>
              <a:buClrTx/>
              <a:buSzTx/>
              <a:buFontTx/>
              <a:buNone/>
              <a:defRPr/>
            </a:pPr>
            <a:r>
              <a:rPr lang="es-AR" dirty="0"/>
              <a:t>Otro problema, para mí, </a:t>
            </a:r>
            <a:r>
              <a:rPr lang="es-AR" noProof="0" dirty="0"/>
              <a:t>es que los objetos que usa </a:t>
            </a:r>
            <a:r>
              <a:rPr lang="es-AR" noProof="0" dirty="0" err="1"/>
              <a:t>raster</a:t>
            </a:r>
            <a:r>
              <a:rPr lang="es-AR" noProof="0" dirty="0"/>
              <a:t> con bastante opacos. A mí me gusta tener los datos ahí y poder modificarlos de la manera más básica posible. Quiero tenerlos en data </a:t>
            </a:r>
            <a:r>
              <a:rPr lang="es-AR" noProof="0" dirty="0" err="1"/>
              <a:t>frames</a:t>
            </a:r>
            <a:r>
              <a:rPr lang="es-AR" noProof="0" dirty="0"/>
              <a:t> de toda la vida que pueda inspeccionar a gusto. </a:t>
            </a:r>
            <a:endParaRPr lang="es-AR" dirty="0"/>
          </a:p>
          <a:p>
            <a:endParaRPr lang="es-AR" noProof="0" dirty="0"/>
          </a:p>
          <a:p>
            <a:r>
              <a:rPr lang="es-AR" noProof="0" dirty="0"/>
              <a:t>Pero como esto es código abierto, todos esos problemas son resolubles si uno se remanga y lo programa uno mismo. Y eso hice.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err="1"/>
              <a:t>Geom_contour_fill</a:t>
            </a:r>
            <a:r>
              <a:rPr lang="es-AR" noProof="0" dirty="0"/>
              <a:t>() es, quizás, la función de </a:t>
            </a:r>
            <a:r>
              <a:rPr lang="es-AR" noProof="0" dirty="0" err="1"/>
              <a:t>metR</a:t>
            </a:r>
            <a:r>
              <a:rPr lang="es-AR" noProof="0" dirty="0"/>
              <a:t> que más uso en mi día a día. Provee contornos llenos correctamente cerrados, ordenados y con el color que representa el valor </a:t>
            </a:r>
            <a:r>
              <a:rPr lang="es-AR" i="1" noProof="0" dirty="0"/>
              <a:t>interior </a:t>
            </a:r>
            <a:r>
              <a:rPr lang="es-AR" i="0" noProof="0" dirty="0"/>
              <a:t>en vez de el nivel de la línea. Además, en versiones recientes interpola automáticamente datos faltantes, lo cual es indispensable para graficar campos que no son “rectangulares”, como la temperatura de la superficie del mar. </a:t>
            </a:r>
          </a:p>
          <a:p>
            <a:endParaRPr lang="es-AR" i="0" noProof="0" dirty="0"/>
          </a:p>
          <a:p>
            <a:pPr marL="0" marR="0" lvl="0" indent="0" algn="l" defTabSz="914400" rtl="0" eaLnBrk="1" fontAlgn="auto" latinLnBrk="0" hangingPunct="1">
              <a:lnSpc>
                <a:spcPct val="100000"/>
              </a:lnSpc>
              <a:spcBef>
                <a:spcPts val="0"/>
              </a:spcBef>
              <a:spcAft>
                <a:spcPts val="0"/>
              </a:spcAft>
              <a:buClrTx/>
              <a:buSzTx/>
              <a:buFontTx/>
              <a:buNone/>
              <a:defRPr/>
            </a:pPr>
            <a:r>
              <a:rPr lang="es-AR" noProof="0" dirty="0" err="1"/>
              <a:t>geom_contour_fill</a:t>
            </a:r>
            <a:r>
              <a:rPr lang="es-AR" noProof="0" dirty="0"/>
              <a:t> </a:t>
            </a:r>
            <a:r>
              <a:rPr lang="es-AR" noProof="0" dirty="0" err="1"/>
              <a:t>admás</a:t>
            </a:r>
            <a:r>
              <a:rPr lang="es-AR" noProof="0" dirty="0"/>
              <a:t> tiene algunas utilidades con respecto a </a:t>
            </a:r>
            <a:r>
              <a:rPr lang="es-AR" noProof="0" dirty="0" err="1"/>
              <a:t>geom_contour</a:t>
            </a:r>
            <a:r>
              <a:rPr lang="es-AR" noProof="0" dirty="0"/>
              <a:t>(). Como la posibilidad de usar una función en el parámetro </a:t>
            </a:r>
            <a:r>
              <a:rPr lang="es-AR" noProof="0" dirty="0" err="1"/>
              <a:t>breaks</a:t>
            </a:r>
            <a:r>
              <a:rPr lang="es-AR" noProof="0" dirty="0"/>
              <a:t>. </a:t>
            </a:r>
          </a:p>
          <a:p>
            <a:pPr marL="0" marR="0" lvl="0" indent="0" algn="l" defTabSz="914400" rtl="0" eaLnBrk="1" fontAlgn="auto" latinLnBrk="0" hangingPunct="1">
              <a:lnSpc>
                <a:spcPct val="100000"/>
              </a:lnSpc>
              <a:spcBef>
                <a:spcPts val="0"/>
              </a:spcBef>
              <a:spcAft>
                <a:spcPts val="0"/>
              </a:spcAft>
              <a:buClrTx/>
              <a:buSzTx/>
              <a:buFontTx/>
              <a:buNone/>
              <a:defRPr/>
            </a:pPr>
            <a:endParaRPr lang="es-AR" noProof="0" dirty="0"/>
          </a:p>
          <a:p>
            <a:pPr marL="0" marR="0" lvl="0" indent="0" algn="l" defTabSz="914400" rtl="0" eaLnBrk="1" fontAlgn="auto" latinLnBrk="0" hangingPunct="1">
              <a:lnSpc>
                <a:spcPct val="100000"/>
              </a:lnSpc>
              <a:spcBef>
                <a:spcPts val="0"/>
              </a:spcBef>
              <a:spcAft>
                <a:spcPts val="0"/>
              </a:spcAft>
              <a:buClrTx/>
              <a:buSzTx/>
              <a:buFontTx/>
              <a:buNone/>
              <a:defRPr/>
            </a:pPr>
            <a:r>
              <a:rPr lang="es-AR" noProof="0" dirty="0"/>
              <a:t>En esta figura también cambié la legenda de colores y las escalas, que automáticamente cambia las etiquetas de los ejes. </a:t>
            </a:r>
          </a:p>
        </p:txBody>
      </p:sp>
      <p:sp>
        <p:nvSpPr>
          <p:cNvPr id="4" name="Slide Number Placeholder 3"/>
          <p:cNvSpPr>
            <a:spLocks noGrp="1"/>
          </p:cNvSpPr>
          <p:nvPr>
            <p:ph type="sldNum" sz="quarter" idx="10"/>
          </p:nvPr>
        </p:nvSpPr>
        <p:spPr/>
        <p:txBody>
          <a:bodyPr/>
          <a:lstStyle/>
          <a:p>
            <a:fld id="{1E238065-DE38-4E1F-8FC6-4F9459B13AE4}" type="slidenum">
              <a:rPr lang="en-GB" smtClean="0"/>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Para etiquetar los contornos, </a:t>
            </a:r>
            <a:r>
              <a:rPr lang="es-AR" dirty="0" err="1"/>
              <a:t>metR</a:t>
            </a:r>
            <a:r>
              <a:rPr lang="es-AR" dirty="0"/>
              <a:t> tiene </a:t>
            </a:r>
            <a:r>
              <a:rPr lang="es-AR" dirty="0" err="1"/>
              <a:t>geom_text_contour</a:t>
            </a:r>
            <a:r>
              <a:rPr lang="es-AR" dirty="0"/>
              <a:t>() que no sólo pone el texto en un lugar conveniente, sino que además tiene la opción de usar un “</a:t>
            </a:r>
            <a:r>
              <a:rPr lang="es-AR" dirty="0" err="1"/>
              <a:t>stroke</a:t>
            </a:r>
            <a:r>
              <a:rPr lang="es-AR" dirty="0"/>
              <a:t>” para distinguirlo del resto de las líneas. </a:t>
            </a:r>
          </a:p>
          <a:p>
            <a:endParaRPr lang="es-AR" dirty="0"/>
          </a:p>
          <a:p>
            <a:r>
              <a:rPr lang="es-AR" dirty="0"/>
              <a:t>Queda pendiente aplicar mejores algoritmos de posicionamiento o incluso alguna forma de que el usuario decida cuál usar. </a:t>
            </a:r>
          </a:p>
        </p:txBody>
      </p:sp>
      <p:sp>
        <p:nvSpPr>
          <p:cNvPr id="4" name="Slide Number Placeholder 3"/>
          <p:cNvSpPr>
            <a:spLocks noGrp="1"/>
          </p:cNvSpPr>
          <p:nvPr>
            <p:ph type="sldNum" sz="quarter" idx="10"/>
          </p:nvPr>
        </p:nvSpPr>
        <p:spPr/>
        <p:txBody>
          <a:bodyPr/>
          <a:lstStyle/>
          <a:p>
            <a:fld id="{1E238065-DE38-4E1F-8FC6-4F9459B13AE4}" type="slidenum">
              <a:rPr lang="en-GB" smtClean="0"/>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1520" y="820965"/>
            <a:ext cx="7375781" cy="598657"/>
          </a:xfrm>
        </p:spPr>
        <p:txBody>
          <a:bodyPr anchor="t">
            <a:noAutofit/>
          </a:bodyPr>
          <a:lstStyle>
            <a:lvl1pPr algn="l">
              <a:defRPr sz="4000" b="0" i="0" cap="small" baseline="0">
                <a:solidFill>
                  <a:schemeClr val="tx1"/>
                </a:solidFill>
                <a:latin typeface="Gotham Book" pitchFamily="50" charset="0"/>
              </a:defRPr>
            </a:lvl1pPr>
          </a:lstStyle>
          <a:p>
            <a:r>
              <a:rPr lang="es-AR" dirty="0"/>
              <a:t>TÍTULO DE LA PRESENTACIÓN</a:t>
            </a:r>
          </a:p>
        </p:txBody>
      </p:sp>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0816" y="3980433"/>
            <a:ext cx="1023632" cy="966763"/>
          </a:xfrm>
          <a:prstGeom prst="rect">
            <a:avLst/>
          </a:prstGeom>
        </p:spPr>
      </p:pic>
      <p:sp>
        <p:nvSpPr>
          <p:cNvPr id="12" name="Text Placeholder 11"/>
          <p:cNvSpPr>
            <a:spLocks noGrp="1"/>
          </p:cNvSpPr>
          <p:nvPr>
            <p:ph type="body" sz="quarter" idx="10" hasCustomPrompt="1"/>
          </p:nvPr>
        </p:nvSpPr>
        <p:spPr>
          <a:xfrm>
            <a:off x="5796136" y="3364186"/>
            <a:ext cx="2808312" cy="409454"/>
          </a:xfrm>
        </p:spPr>
        <p:txBody>
          <a:bodyPr/>
          <a:lstStyle>
            <a:lvl1pPr marL="635" indent="0" algn="r">
              <a:buNone/>
              <a:defRPr>
                <a:latin typeface="+mn-lt"/>
              </a:defRPr>
            </a:lvl1pPr>
          </a:lstStyle>
          <a:p>
            <a:pPr lvl="0"/>
            <a:r>
              <a:rPr lang="en-US" dirty="0"/>
              <a:t>Elio Campitelli</a:t>
            </a:r>
            <a:endParaRPr lang="en-GB" dirty="0"/>
          </a:p>
        </p:txBody>
      </p:sp>
      <p:cxnSp>
        <p:nvCxnSpPr>
          <p:cNvPr id="14" name="Straight Connector 13"/>
          <p:cNvCxnSpPr/>
          <p:nvPr userDrawn="1"/>
        </p:nvCxnSpPr>
        <p:spPr>
          <a:xfrm flipH="1" flipV="1">
            <a:off x="5364088" y="3773640"/>
            <a:ext cx="3818026" cy="37551"/>
          </a:xfrm>
          <a:prstGeom prst="line">
            <a:avLst/>
          </a:prstGeom>
          <a:ln w="44450" cap="rnd">
            <a:solidFill>
              <a:srgbClr val="50006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61102" y="771550"/>
            <a:ext cx="6721334" cy="1"/>
          </a:xfrm>
          <a:prstGeom prst="line">
            <a:avLst/>
          </a:prstGeom>
          <a:ln w="76200" cap="rnd">
            <a:solidFill>
              <a:srgbClr val="50006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Content Placeholder 2"/>
          <p:cNvSpPr>
            <a:spLocks noGrp="1"/>
          </p:cNvSpPr>
          <p:nvPr>
            <p:ph sz="half" idx="1"/>
          </p:nvPr>
        </p:nvSpPr>
        <p:spPr>
          <a:xfrm>
            <a:off x="457201" y="1200363"/>
            <a:ext cx="4038606" cy="339507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4648207" y="1200363"/>
            <a:ext cx="4038606" cy="339507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27/8/2018</a:t>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8" name="Rounded Rectangle 7"/>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s-AR"/>
          </a:p>
        </p:txBody>
      </p:sp>
      <p:sp>
        <p:nvSpPr>
          <p:cNvPr id="3" name="Text Placeholder 2"/>
          <p:cNvSpPr>
            <a:spLocks noGrp="1"/>
          </p:cNvSpPr>
          <p:nvPr>
            <p:ph type="body" idx="1"/>
          </p:nvPr>
        </p:nvSpPr>
        <p:spPr>
          <a:xfrm>
            <a:off x="457201" y="1151538"/>
            <a:ext cx="4040194" cy="47990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1" y="1631444"/>
            <a:ext cx="4040194" cy="296398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p:cNvSpPr>
            <a:spLocks noGrp="1"/>
          </p:cNvSpPr>
          <p:nvPr>
            <p:ph type="body" sz="quarter" idx="3"/>
          </p:nvPr>
        </p:nvSpPr>
        <p:spPr>
          <a:xfrm>
            <a:off x="4645040" y="1151538"/>
            <a:ext cx="4041781" cy="47990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40" y="1631444"/>
            <a:ext cx="4041781" cy="296398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27/8/2018</a:t>
            </a:fld>
            <a:endParaRPr lang="es-AR"/>
          </a:p>
        </p:txBody>
      </p:sp>
      <p:sp>
        <p:nvSpPr>
          <p:cNvPr id="8" name="Footer Placeholder 7"/>
          <p:cNvSpPr>
            <a:spLocks noGrp="1"/>
          </p:cNvSpPr>
          <p:nvPr>
            <p:ph type="ftr" sz="quarter" idx="11"/>
          </p:nvPr>
        </p:nvSpPr>
        <p:spPr>
          <a:xfrm>
            <a:off x="3124205" y="4768108"/>
            <a:ext cx="2895604" cy="273892"/>
          </a:xfrm>
          <a:prstGeom prst="rect">
            <a:avLst/>
          </a:prstGeom>
        </p:spPr>
        <p:txBody>
          <a:bodyPr/>
          <a:lstStyle/>
          <a:p>
            <a:endParaRPr lang="es-AR"/>
          </a:p>
        </p:txBody>
      </p:sp>
      <p:sp>
        <p:nvSpPr>
          <p:cNvPr id="9" name="Slide Number Placeholder 8"/>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10" name="Rounded Rectangle 9"/>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ounded Rectangle 5"/>
          <p:cNvSpPr/>
          <p:nvPr userDrawn="1"/>
        </p:nvSpPr>
        <p:spPr>
          <a:xfrm>
            <a:off x="-324544" y="1221816"/>
            <a:ext cx="8064908" cy="918264"/>
          </a:xfrm>
          <a:prstGeom prst="roundRect">
            <a:avLst>
              <a:gd name="adj" fmla="val 215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Text Placeholder 7"/>
          <p:cNvSpPr>
            <a:spLocks noGrp="1"/>
          </p:cNvSpPr>
          <p:nvPr>
            <p:ph type="body" sz="quarter" idx="10"/>
          </p:nvPr>
        </p:nvSpPr>
        <p:spPr>
          <a:xfrm>
            <a:off x="684214" y="1221798"/>
            <a:ext cx="6191259" cy="918134"/>
          </a:xfrm>
        </p:spPr>
        <p:txBody>
          <a:bodyPr anchor="ctr">
            <a:noAutofit/>
          </a:bodyPr>
          <a:lstStyle>
            <a:lvl1pPr marL="0" indent="0">
              <a:buNone/>
              <a:defRPr sz="3000">
                <a:solidFill>
                  <a:schemeClr val="bg1"/>
                </a:solidFill>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AR" dirty="0"/>
          </a:p>
        </p:txBody>
      </p:sp>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823"/>
            <a:ext cx="3008317" cy="871692"/>
          </a:xfrm>
        </p:spPr>
        <p:txBody>
          <a:bodyPr anchor="b"/>
          <a:lstStyle>
            <a:lvl1pPr algn="l">
              <a:defRPr sz="1500" b="1"/>
            </a:lvl1pPr>
          </a:lstStyle>
          <a:p>
            <a:r>
              <a:rPr lang="en-US"/>
              <a:t>Click to edit Master title style</a:t>
            </a:r>
            <a:endParaRPr lang="es-AR"/>
          </a:p>
        </p:txBody>
      </p:sp>
      <p:sp>
        <p:nvSpPr>
          <p:cNvPr id="3" name="Content Placeholder 2"/>
          <p:cNvSpPr>
            <a:spLocks noGrp="1"/>
          </p:cNvSpPr>
          <p:nvPr>
            <p:ph idx="1"/>
          </p:nvPr>
        </p:nvSpPr>
        <p:spPr>
          <a:xfrm>
            <a:off x="3575055" y="204833"/>
            <a:ext cx="5111758" cy="439061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p:cNvSpPr>
            <a:spLocks noGrp="1"/>
          </p:cNvSpPr>
          <p:nvPr>
            <p:ph type="body" sz="half" idx="2"/>
          </p:nvPr>
        </p:nvSpPr>
        <p:spPr>
          <a:xfrm>
            <a:off x="457219" y="1076518"/>
            <a:ext cx="3008317" cy="351891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27/8/2018</a:t>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1" y="3601088"/>
            <a:ext cx="5486408" cy="425130"/>
          </a:xfrm>
        </p:spPr>
        <p:txBody>
          <a:bodyPr anchor="b"/>
          <a:lstStyle>
            <a:lvl1pPr algn="l">
              <a:defRPr sz="1500" b="1"/>
            </a:lvl1pPr>
          </a:lstStyle>
          <a:p>
            <a:r>
              <a:rPr lang="en-US"/>
              <a:t>Click to edit Master title style</a:t>
            </a:r>
            <a:endParaRPr lang="es-AR"/>
          </a:p>
        </p:txBody>
      </p:sp>
      <p:sp>
        <p:nvSpPr>
          <p:cNvPr id="3" name="Picture Placeholder 2"/>
          <p:cNvSpPr>
            <a:spLocks noGrp="1"/>
          </p:cNvSpPr>
          <p:nvPr>
            <p:ph type="pic" idx="1"/>
          </p:nvPr>
        </p:nvSpPr>
        <p:spPr>
          <a:xfrm>
            <a:off x="1792291" y="459662"/>
            <a:ext cx="5486408" cy="308664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es-AR"/>
          </a:p>
        </p:txBody>
      </p:sp>
      <p:sp>
        <p:nvSpPr>
          <p:cNvPr id="4" name="Text Placeholder 3"/>
          <p:cNvSpPr>
            <a:spLocks noGrp="1"/>
          </p:cNvSpPr>
          <p:nvPr>
            <p:ph type="body" sz="half" idx="2"/>
          </p:nvPr>
        </p:nvSpPr>
        <p:spPr>
          <a:xfrm>
            <a:off x="1792291" y="4026222"/>
            <a:ext cx="5486408" cy="60375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27/8/2018</a:t>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27/8/2018</a:t>
            </a:fld>
            <a:endParaRPr lang="es-AR"/>
          </a:p>
        </p:txBody>
      </p:sp>
      <p:sp>
        <p:nvSpPr>
          <p:cNvPr id="5" name="Footer Placeholder 4"/>
          <p:cNvSpPr>
            <a:spLocks noGrp="1"/>
          </p:cNvSpPr>
          <p:nvPr>
            <p:ph type="ftr" sz="quarter" idx="11"/>
          </p:nvPr>
        </p:nvSpPr>
        <p:spPr>
          <a:xfrm>
            <a:off x="3124205" y="4768108"/>
            <a:ext cx="2895604" cy="273892"/>
          </a:xfrm>
          <a:prstGeom prst="rect">
            <a:avLst/>
          </a:prstGeom>
        </p:spPr>
        <p:txBody>
          <a:bodyPr/>
          <a:lstStyle/>
          <a:p>
            <a:endParaRPr lang="es-AR"/>
          </a:p>
        </p:txBody>
      </p:sp>
      <p:sp>
        <p:nvSpPr>
          <p:cNvPr id="6" name="Slide Number Placeholder 5"/>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10" y="206019"/>
            <a:ext cx="2057403" cy="4389418"/>
          </a:xfrm>
        </p:spPr>
        <p:txBody>
          <a:bodyPr vert="eaVert"/>
          <a:lstStyle/>
          <a:p>
            <a:r>
              <a:rPr lang="en-US"/>
              <a:t>Click to edit Master title style</a:t>
            </a:r>
            <a:endParaRPr lang="es-AR"/>
          </a:p>
        </p:txBody>
      </p:sp>
      <p:sp>
        <p:nvSpPr>
          <p:cNvPr id="3" name="Vertical Text Placeholder 2"/>
          <p:cNvSpPr>
            <a:spLocks noGrp="1"/>
          </p:cNvSpPr>
          <p:nvPr>
            <p:ph type="body" orient="vert" idx="1"/>
          </p:nvPr>
        </p:nvSpPr>
        <p:spPr>
          <a:xfrm>
            <a:off x="457201" y="206019"/>
            <a:ext cx="6019809" cy="43894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27/8/2018</a:t>
            </a:fld>
            <a:endParaRPr lang="es-AR"/>
          </a:p>
        </p:txBody>
      </p:sp>
      <p:sp>
        <p:nvSpPr>
          <p:cNvPr id="5" name="Footer Placeholder 4"/>
          <p:cNvSpPr>
            <a:spLocks noGrp="1"/>
          </p:cNvSpPr>
          <p:nvPr>
            <p:ph type="ftr" sz="quarter" idx="11"/>
          </p:nvPr>
        </p:nvSpPr>
        <p:spPr>
          <a:xfrm>
            <a:off x="3124205" y="4768108"/>
            <a:ext cx="2895604" cy="273892"/>
          </a:xfrm>
          <a:prstGeom prst="rect">
            <a:avLst/>
          </a:prstGeom>
        </p:spPr>
        <p:txBody>
          <a:bodyPr/>
          <a:lstStyle/>
          <a:p>
            <a:endParaRPr lang="es-AR"/>
          </a:p>
        </p:txBody>
      </p:sp>
      <p:sp>
        <p:nvSpPr>
          <p:cNvPr id="6" name="Slide Number Placeholder 5"/>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Date Placeholder 2"/>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27/8/2018</a:t>
            </a:fld>
            <a:endParaRPr lang="es-AR"/>
          </a:p>
        </p:txBody>
      </p:sp>
      <p:sp>
        <p:nvSpPr>
          <p:cNvPr id="4" name="Footer Placeholder 3"/>
          <p:cNvSpPr>
            <a:spLocks noGrp="1"/>
          </p:cNvSpPr>
          <p:nvPr>
            <p:ph type="ftr" sz="quarter" idx="11"/>
          </p:nvPr>
        </p:nvSpPr>
        <p:spPr>
          <a:xfrm>
            <a:off x="3124205" y="4768108"/>
            <a:ext cx="2895604" cy="273892"/>
          </a:xfrm>
          <a:prstGeom prst="rect">
            <a:avLst/>
          </a:prstGeom>
        </p:spPr>
        <p:txBody>
          <a:bodyPr/>
          <a:lstStyle/>
          <a:p>
            <a:endParaRPr lang="es-AR"/>
          </a:p>
        </p:txBody>
      </p:sp>
      <p:sp>
        <p:nvSpPr>
          <p:cNvPr id="5" name="Slide Number Placeholder 4"/>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7" name="Straight Connector 6"/>
          <p:cNvCxnSpPr/>
          <p:nvPr userDrawn="1"/>
        </p:nvCxnSpPr>
        <p:spPr>
          <a:xfrm>
            <a:off x="-61102" y="771550"/>
            <a:ext cx="5425190" cy="0"/>
          </a:xfrm>
          <a:prstGeom prst="line">
            <a:avLst/>
          </a:prstGeom>
          <a:ln w="76200" cap="rnd">
            <a:solidFill>
              <a:srgbClr val="50006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3" y="195487"/>
            <a:ext cx="5042025" cy="576064"/>
          </a:xfrm>
        </p:spPr>
        <p:txBody>
          <a:bodyPr>
            <a:normAutofit/>
          </a:bodyPr>
          <a:lstStyle>
            <a:lvl1pPr marL="635" indent="0">
              <a:buNone/>
              <a:defRPr sz="3200" cap="small" baseline="0">
                <a:latin typeface="Gotham Book" pitchFamily="50" charset="0"/>
              </a:defRPr>
            </a:lvl1pPr>
          </a:lstStyle>
          <a:p>
            <a:pPr lvl="0"/>
            <a:r>
              <a:rPr lang="en-GB" dirty="0"/>
              <a:t>SUBTÍTULO</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nction">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7" name="Straight Connector 6"/>
          <p:cNvCxnSpPr/>
          <p:nvPr userDrawn="1"/>
        </p:nvCxnSpPr>
        <p:spPr>
          <a:xfrm>
            <a:off x="-61102" y="771550"/>
            <a:ext cx="5425190" cy="0"/>
          </a:xfrm>
          <a:prstGeom prst="line">
            <a:avLst/>
          </a:prstGeom>
          <a:ln w="76200" cap="rnd">
            <a:solidFill>
              <a:srgbClr val="50006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3" y="195487"/>
            <a:ext cx="5042025" cy="576064"/>
          </a:xfrm>
        </p:spPr>
        <p:txBody>
          <a:bodyPr>
            <a:normAutofit/>
          </a:bodyPr>
          <a:lstStyle>
            <a:lvl1pPr marL="635" indent="0">
              <a:buNone/>
              <a:defRPr sz="3200" cap="none" baseline="0">
                <a:latin typeface="Fira Code" pitchFamily="49" charset="0"/>
                <a:ea typeface="Fira Code" pitchFamily="49" charset="0"/>
              </a:defRPr>
            </a:lvl1pPr>
          </a:lstStyle>
          <a:p>
            <a:pPr lvl="0"/>
            <a:r>
              <a:rPr lang="en-GB" dirty="0" err="1"/>
              <a:t>funcion</a:t>
            </a:r>
            <a:r>
              <a:rPr lang="en-GB" dirty="0"/>
              <a:t>()</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pitulo">
    <p:spTree>
      <p:nvGrpSpPr>
        <p:cNvPr id="1" name=""/>
        <p:cNvGrpSpPr/>
        <p:nvPr/>
      </p:nvGrpSpPr>
      <p:grpSpPr>
        <a:xfrm>
          <a:off x="0" y="0"/>
          <a:ext cx="0" cy="0"/>
          <a:chOff x="0" y="0"/>
          <a:chExt cx="0" cy="0"/>
        </a:xfrm>
      </p:grpSpPr>
      <p:sp>
        <p:nvSpPr>
          <p:cNvPr id="8" name="Rectangle 7"/>
          <p:cNvSpPr/>
          <p:nvPr userDrawn="1"/>
        </p:nvSpPr>
        <p:spPr>
          <a:xfrm>
            <a:off x="-474354" y="-236604"/>
            <a:ext cx="10081135" cy="1404404"/>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5" name="Text Placeholder 4"/>
          <p:cNvSpPr>
            <a:spLocks noGrp="1"/>
          </p:cNvSpPr>
          <p:nvPr>
            <p:ph type="body" sz="quarter" idx="10" hasCustomPrompt="1"/>
          </p:nvPr>
        </p:nvSpPr>
        <p:spPr>
          <a:xfrm>
            <a:off x="215516" y="558708"/>
            <a:ext cx="8712981" cy="918134"/>
          </a:xfrm>
        </p:spPr>
        <p:txBody>
          <a:bodyPr anchor="ctr">
            <a:noAutofit/>
          </a:bodyPr>
          <a:lstStyle>
            <a:lvl1pPr marL="0" indent="0">
              <a:buNone/>
              <a:defRPr sz="3600" b="0" u="none" cap="small" baseline="0">
                <a:solidFill>
                  <a:schemeClr val="bg1"/>
                </a:solidFill>
                <a:latin typeface="Arial Black" pitchFamily="34" charset="0"/>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err="1"/>
              <a:t>Introducción</a:t>
            </a:r>
            <a:endParaRPr lang="es-AR" dirty="0"/>
          </a:p>
        </p:txBody>
      </p:sp>
      <p:sp>
        <p:nvSpPr>
          <p:cNvPr id="19" name="Text Placeholder 18"/>
          <p:cNvSpPr>
            <a:spLocks noGrp="1"/>
          </p:cNvSpPr>
          <p:nvPr>
            <p:ph type="body" sz="quarter" idx="11" hasCustomPrompt="1"/>
          </p:nvPr>
        </p:nvSpPr>
        <p:spPr>
          <a:xfrm>
            <a:off x="611189" y="1437338"/>
            <a:ext cx="7993074" cy="2971394"/>
          </a:xfrm>
        </p:spPr>
        <p:txBody>
          <a:bodyPr>
            <a:normAutofit/>
          </a:bodyPr>
          <a:lstStyle>
            <a:lvl1pPr marL="0" indent="0">
              <a:buNone/>
              <a:defRPr sz="2100"/>
            </a:lvl1pPr>
            <a:lvl2pPr marL="342900" indent="0">
              <a:buNone/>
              <a:defRPr/>
            </a:lvl2pPr>
            <a:lvl3pPr marL="685800" indent="0">
              <a:buNone/>
              <a:defRPr/>
            </a:lvl3pPr>
            <a:lvl4pPr marL="1028700" indent="0">
              <a:buNone/>
              <a:defRPr/>
            </a:lvl4pPr>
            <a:lvl5pPr marL="1371600" indent="0">
              <a:buNone/>
              <a:defRPr/>
            </a:lvl5pPr>
          </a:lstStyle>
          <a:p>
            <a:pPr lvl="0"/>
            <a:r>
              <a:rPr lang="en-US" dirty="0" err="1"/>
              <a:t>Descripción</a:t>
            </a:r>
            <a:endParaRPr lang="es-AR" dirty="0"/>
          </a:p>
        </p:txBody>
      </p:sp>
      <p:sp>
        <p:nvSpPr>
          <p:cNvPr id="6" name="Rounded Rectangle 5"/>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dark">
    <p:spTree>
      <p:nvGrpSpPr>
        <p:cNvPr id="1" name=""/>
        <p:cNvGrpSpPr/>
        <p:nvPr/>
      </p:nvGrpSpPr>
      <p:grpSpPr>
        <a:xfrm>
          <a:off x="0" y="0"/>
          <a:ext cx="0" cy="0"/>
          <a:chOff x="0" y="0"/>
          <a:chExt cx="0" cy="0"/>
        </a:xfrm>
      </p:grpSpPr>
      <p:sp>
        <p:nvSpPr>
          <p:cNvPr id="7" name="Rectangle 6"/>
          <p:cNvSpPr/>
          <p:nvPr userDrawn="1"/>
        </p:nvSpPr>
        <p:spPr>
          <a:xfrm flipV="1">
            <a:off x="-474354" y="-128573"/>
            <a:ext cx="10081135" cy="5455568"/>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2" name="Date Placeholder 1"/>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27/8/2018</a:t>
            </a:fld>
            <a:endParaRPr lang="es-AR"/>
          </a:p>
        </p:txBody>
      </p:sp>
      <p:sp>
        <p:nvSpPr>
          <p:cNvPr id="3" name="Footer Placeholder 2"/>
          <p:cNvSpPr>
            <a:spLocks noGrp="1"/>
          </p:cNvSpPr>
          <p:nvPr>
            <p:ph type="ftr" sz="quarter" idx="11"/>
          </p:nvPr>
        </p:nvSpPr>
        <p:spPr>
          <a:xfrm>
            <a:off x="3124205" y="4768108"/>
            <a:ext cx="2895604" cy="273892"/>
          </a:xfrm>
          <a:prstGeom prst="rect">
            <a:avLst/>
          </a:prstGeom>
        </p:spPr>
        <p:txBody>
          <a:bodyPr/>
          <a:lstStyle/>
          <a:p>
            <a:endParaRPr lang="es-AR"/>
          </a:p>
        </p:txBody>
      </p:sp>
      <p:sp>
        <p:nvSpPr>
          <p:cNvPr id="4" name="Slide Number Placeholder 3"/>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l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27/8/2018</a:t>
            </a:fld>
            <a:endParaRPr lang="es-AR"/>
          </a:p>
        </p:txBody>
      </p:sp>
      <p:sp>
        <p:nvSpPr>
          <p:cNvPr id="3" name="Footer Placeholder 2"/>
          <p:cNvSpPr>
            <a:spLocks noGrp="1"/>
          </p:cNvSpPr>
          <p:nvPr>
            <p:ph type="ftr" sz="quarter" idx="11"/>
          </p:nvPr>
        </p:nvSpPr>
        <p:spPr>
          <a:xfrm>
            <a:off x="3124205" y="4768108"/>
            <a:ext cx="2895604" cy="273892"/>
          </a:xfrm>
          <a:prstGeom prst="rect">
            <a:avLst/>
          </a:prstGeom>
        </p:spPr>
        <p:txBody>
          <a:bodyPr/>
          <a:lstStyle/>
          <a:p>
            <a:endParaRPr lang="es-AR"/>
          </a:p>
        </p:txBody>
      </p:sp>
      <p:sp>
        <p:nvSpPr>
          <p:cNvPr id="4" name="Slide Number Placeholder 3"/>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es">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flipV="1">
            <a:off x="-474354" y="1167803"/>
            <a:ext cx="10081135" cy="415919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6" name="Text Placeholder 4"/>
          <p:cNvSpPr>
            <a:spLocks noGrp="1"/>
          </p:cNvSpPr>
          <p:nvPr>
            <p:ph type="body" sz="quarter" idx="10" hasCustomPrompt="1"/>
          </p:nvPr>
        </p:nvSpPr>
        <p:spPr>
          <a:xfrm>
            <a:off x="216000" y="554706"/>
            <a:ext cx="8712013" cy="918134"/>
          </a:xfrm>
          <a:noFill/>
        </p:spPr>
        <p:txBody>
          <a:bodyPr anchor="ctr">
            <a:noAutofit/>
          </a:bodyPr>
          <a:lstStyle>
            <a:lvl1pPr marL="0" indent="0" algn="r">
              <a:buNone/>
              <a:defRPr sz="3600" b="0" u="none" cap="small" baseline="0">
                <a:pattFill prst="trellis">
                  <a:fgClr>
                    <a:srgbClr val="8F001E"/>
                  </a:fgClr>
                  <a:bgClr>
                    <a:srgbClr val="640015"/>
                  </a:bgClr>
                </a:pattFill>
                <a:latin typeface="Arial Black" pitchFamily="34" charset="0"/>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err="1"/>
              <a:t>Introducción</a:t>
            </a:r>
            <a:endParaRPr lang="es-AR" dirty="0"/>
          </a:p>
        </p:txBody>
      </p:sp>
      <p:sp>
        <p:nvSpPr>
          <p:cNvPr id="11" name="Text Placeholder 10"/>
          <p:cNvSpPr>
            <a:spLocks noGrp="1"/>
          </p:cNvSpPr>
          <p:nvPr>
            <p:ph type="body" sz="quarter" idx="11"/>
          </p:nvPr>
        </p:nvSpPr>
        <p:spPr>
          <a:xfrm>
            <a:off x="539751" y="1330168"/>
            <a:ext cx="8064512" cy="3510583"/>
          </a:xfrm>
        </p:spPr>
        <p:txBody>
          <a:bodyPr>
            <a:normAutofit/>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AR" dirty="0"/>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06016"/>
            <a:ext cx="8229612" cy="857401"/>
          </a:xfrm>
          <a:prstGeom prst="rect">
            <a:avLst/>
          </a:prstGeom>
        </p:spPr>
        <p:txBody>
          <a:bodyPr vert="horz" lIns="91440" tIns="45720" rIns="91440" bIns="45720" rtlCol="0" anchor="ctr">
            <a:normAutofit/>
          </a:bodyPr>
          <a:lstStyle/>
          <a:p>
            <a:r>
              <a:rPr lang="en-US" dirty="0"/>
              <a:t>Click to edit Master title style</a:t>
            </a:r>
            <a:endParaRPr lang="es-AR" dirty="0"/>
          </a:p>
        </p:txBody>
      </p:sp>
      <p:sp>
        <p:nvSpPr>
          <p:cNvPr id="3" name="Text Placeholder 2"/>
          <p:cNvSpPr>
            <a:spLocks noGrp="1"/>
          </p:cNvSpPr>
          <p:nvPr>
            <p:ph type="body" idx="1"/>
          </p:nvPr>
        </p:nvSpPr>
        <p:spPr>
          <a:xfrm>
            <a:off x="457201" y="1200363"/>
            <a:ext cx="8229612" cy="33950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A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685800" rtl="0" eaLnBrk="1" latinLnBrk="0" hangingPunct="1">
        <a:spcBef>
          <a:spcPct val="0"/>
        </a:spcBef>
        <a:buNone/>
        <a:defRPr sz="3300" kern="1200" cap="small" baseline="0">
          <a:solidFill>
            <a:schemeClr val="tx1"/>
          </a:solidFill>
          <a:latin typeface="Gotham Black" pitchFamily="50" charset="0"/>
          <a:ea typeface="+mj-ea"/>
          <a:cs typeface="+mj-cs"/>
        </a:defRPr>
      </a:lvl1pPr>
    </p:titleStyle>
    <p:bodyStyle>
      <a:lvl1pPr marL="257175" indent="-256540" algn="l" defTabSz="685800" rtl="0" eaLnBrk="1" latinLnBrk="0" hangingPunct="1">
        <a:spcBef>
          <a:spcPct val="15000"/>
        </a:spcBef>
        <a:buFont typeface="Arial" charset="0"/>
        <a:buChar char="•"/>
        <a:defRPr sz="2400" kern="1200">
          <a:solidFill>
            <a:schemeClr val="tx1"/>
          </a:solidFill>
          <a:latin typeface="Gotham Black" pitchFamily="50" charset="0"/>
          <a:ea typeface="+mn-ea"/>
          <a:cs typeface="+mn-cs"/>
        </a:defRPr>
      </a:lvl1pPr>
      <a:lvl2pPr marL="557530" indent="-213995" algn="l" defTabSz="685800" rtl="0" eaLnBrk="1" latinLnBrk="0" hangingPunct="1">
        <a:spcBef>
          <a:spcPct val="15000"/>
        </a:spcBef>
        <a:buFont typeface="Arial" charset="0"/>
        <a:buChar char="–"/>
        <a:defRPr sz="2100" kern="1200">
          <a:solidFill>
            <a:schemeClr val="tx1"/>
          </a:solidFill>
          <a:latin typeface="Gotham Black" pitchFamily="50" charset="0"/>
          <a:ea typeface="+mn-ea"/>
          <a:cs typeface="+mn-cs"/>
        </a:defRPr>
      </a:lvl2pPr>
      <a:lvl3pPr marL="857250" indent="-170815" algn="l" defTabSz="685800" rtl="0" eaLnBrk="1" latinLnBrk="0" hangingPunct="1">
        <a:spcBef>
          <a:spcPct val="15000"/>
        </a:spcBef>
        <a:buFont typeface="Arial" charset="0"/>
        <a:buChar char="•"/>
        <a:defRPr sz="1800" kern="1200">
          <a:solidFill>
            <a:schemeClr val="tx1"/>
          </a:solidFill>
          <a:latin typeface="Gotham Black" pitchFamily="50" charset="0"/>
          <a:ea typeface="+mn-ea"/>
          <a:cs typeface="+mn-cs"/>
        </a:defRPr>
      </a:lvl3pPr>
      <a:lvl4pPr marL="12001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4pPr>
      <a:lvl5pPr marL="15430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5pPr>
      <a:lvl6pPr marL="18865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9pPr>
    </p:bodyStyle>
    <p:otherStyle>
      <a:defPPr>
        <a:defRPr lang="es-A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820965"/>
            <a:ext cx="7375781" cy="2110825"/>
          </a:xfrm>
        </p:spPr>
        <p:txBody>
          <a:bodyPr/>
          <a:lstStyle/>
          <a:p>
            <a:r>
              <a:rPr lang="en-GB" dirty="0" err="1"/>
              <a:t>met</a:t>
            </a:r>
            <a:r>
              <a:rPr lang="en-GB" dirty="0" err="1">
                <a:latin typeface="Gotham Bold" pitchFamily="50" charset="0"/>
              </a:rPr>
              <a:t>R</a:t>
            </a:r>
            <a:r>
              <a:rPr lang="en-GB" dirty="0"/>
              <a:t>: </a:t>
            </a:r>
            <a:br>
              <a:rPr lang="en-GB" dirty="0"/>
            </a:br>
            <a:r>
              <a:rPr lang="es-ES" dirty="0"/>
              <a:t>Visualización y manejo de datos meteorológicos</a:t>
            </a:r>
            <a:endParaRPr lang="en-GB" dirty="0"/>
          </a:p>
        </p:txBody>
      </p:sp>
      <p:sp>
        <p:nvSpPr>
          <p:cNvPr id="3" name="Text Placeholder 2"/>
          <p:cNvSpPr>
            <a:spLocks noGrp="1"/>
          </p:cNvSpPr>
          <p:nvPr>
            <p:ph type="body" sz="quarter" idx="10"/>
          </p:nvPr>
        </p:nvSpPr>
        <p:spPr>
          <a:xfrm>
            <a:off x="6228184" y="3350739"/>
            <a:ext cx="2376264" cy="409454"/>
          </a:xfrm>
        </p:spPr>
        <p:txBody>
          <a:bodyPr>
            <a:noAutofit/>
          </a:bodyPr>
          <a:lstStyle/>
          <a:p>
            <a:r>
              <a:rPr lang="en-GB" dirty="0">
                <a:latin typeface="Gotham Book" panose="02000604040000020004" pitchFamily="50" charset="0"/>
              </a:rPr>
              <a:t>Elio Campitelli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a:t>geom_tanaka()</a:t>
            </a:r>
            <a:endParaRPr lang="en-GB" dirty="0"/>
          </a:p>
        </p:txBody>
      </p:sp>
      <p:pic>
        <p:nvPicPr>
          <p:cNvPr id="2" name="Picture 1"/>
          <p:cNvPicPr>
            <a:picLocks noChangeAspect="1"/>
          </p:cNvPicPr>
          <p:nvPr/>
        </p:nvPicPr>
        <p:blipFill>
          <a:blip r:embed="rId3"/>
          <a:stretch>
            <a:fillRect/>
          </a:stretch>
        </p:blipFill>
        <p:spPr>
          <a:xfrm>
            <a:off x="2301103" y="923226"/>
            <a:ext cx="4541794" cy="39527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geom_tanaka</a:t>
            </a:r>
            <a:r>
              <a:rPr lang="en-GB" dirty="0"/>
              <a:t>()</a:t>
            </a:r>
          </a:p>
        </p:txBody>
      </p:sp>
      <p:pic>
        <p:nvPicPr>
          <p:cNvPr id="13" name="Picture 12">
            <a:extLst>
              <a:ext uri="{FF2B5EF4-FFF2-40B4-BE49-F238E27FC236}">
                <a16:creationId xmlns:a16="http://schemas.microsoft.com/office/drawing/2014/main" id="{09A45AEC-F1AC-4BAF-BD93-3FA03497C5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geom_tanaka</a:t>
            </a:r>
            <a:r>
              <a:rPr lang="en-GB" dirty="0"/>
              <a:t>()</a:t>
            </a:r>
          </a:p>
        </p:txBody>
      </p:sp>
      <p:pic>
        <p:nvPicPr>
          <p:cNvPr id="7" name="Picture 6">
            <a:extLst>
              <a:ext uri="{FF2B5EF4-FFF2-40B4-BE49-F238E27FC236}">
                <a16:creationId xmlns:a16="http://schemas.microsoft.com/office/drawing/2014/main" id="{51B88CB6-2ADE-4DC1-95E3-F792BD1D250B}"/>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geom_tanaka</a:t>
            </a:r>
            <a:r>
              <a:rPr lang="en-GB" dirty="0"/>
              <a:t>()</a:t>
            </a:r>
          </a:p>
        </p:txBody>
      </p:sp>
      <p:pic>
        <p:nvPicPr>
          <p:cNvPr id="5" name="Picture 4">
            <a:extLst>
              <a:ext uri="{FF2B5EF4-FFF2-40B4-BE49-F238E27FC236}">
                <a16:creationId xmlns:a16="http://schemas.microsoft.com/office/drawing/2014/main" id="{F5943333-D73A-4663-8BA1-5FBFCAB5013C}"/>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1638507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sp>
        <p:nvSpPr>
          <p:cNvPr id="2" name="TextBox 1">
            <a:extLst>
              <a:ext uri="{FF2B5EF4-FFF2-40B4-BE49-F238E27FC236}">
                <a16:creationId xmlns:a16="http://schemas.microsoft.com/office/drawing/2014/main" id="{52E36E38-A892-4554-844C-67C91780E925}"/>
              </a:ext>
            </a:extLst>
          </p:cNvPr>
          <p:cNvSpPr txBox="1"/>
          <p:nvPr/>
        </p:nvSpPr>
        <p:spPr>
          <a:xfrm>
            <a:off x="504277" y="4096692"/>
            <a:ext cx="8100172" cy="923330"/>
          </a:xfrm>
          <a:prstGeom prst="rect">
            <a:avLst/>
          </a:prstGeom>
          <a:solidFill>
            <a:srgbClr val="FDF6E3"/>
          </a:solidFill>
        </p:spPr>
        <p:txBody>
          <a:bodyPr wrap="square" tIns="91440" bIns="91440" rtlCol="0">
            <a:spAutoFit/>
          </a:bodyPr>
          <a:lstStyle/>
          <a:p>
            <a:r>
              <a:rPr lang="en-US" sz="1600" dirty="0" err="1">
                <a:solidFill>
                  <a:srgbClr val="378FCC"/>
                </a:solidFill>
                <a:latin typeface="Fira Code" panose="020B0509050000020004" pitchFamily="49" charset="0"/>
                <a:ea typeface="Fira Code" panose="020B0509050000020004" pitchFamily="49" charset="0"/>
              </a:rPr>
              <a:t>ggplot</a:t>
            </a:r>
            <a:r>
              <a:rPr lang="en-US" sz="1600" dirty="0">
                <a:latin typeface="Fira Code" panose="020B0509050000020004" pitchFamily="49" charset="0"/>
                <a:ea typeface="Fira Code" panose="020B0509050000020004" pitchFamily="49" charset="0"/>
              </a:rPr>
              <a:t>(data, </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a:t>
            </a:r>
            <a:r>
              <a:rPr lang="en-US" sz="1600" dirty="0" err="1">
                <a:solidFill>
                  <a:srgbClr val="378FCC"/>
                </a:solidFill>
                <a:latin typeface="Fira Code" panose="020B0509050000020004" pitchFamily="49" charset="0"/>
                <a:ea typeface="Fira Code" panose="020B0509050000020004" pitchFamily="49" charset="0"/>
              </a:rPr>
              <a:t>geom_segment</a:t>
            </a:r>
            <a:r>
              <a:rPr lang="en-US" sz="1600" dirty="0">
                <a:latin typeface="Fira Code" panose="020B0509050000020004" pitchFamily="49" charset="0"/>
                <a:ea typeface="Fira Code" panose="020B0509050000020004" pitchFamily="49" charset="0"/>
              </a:rPr>
              <a:t>(</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xend</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 scale*u, </a:t>
            </a:r>
            <a:r>
              <a:rPr lang="en-US" sz="1600" dirty="0" err="1">
                <a:latin typeface="Fira Code" panose="020B0509050000020004" pitchFamily="49" charset="0"/>
                <a:ea typeface="Fira Code" panose="020B0509050000020004" pitchFamily="49" charset="0"/>
              </a:rPr>
              <a:t>yend</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 scale*v),</a:t>
            </a:r>
          </a:p>
          <a:p>
            <a:r>
              <a:rPr lang="en-US" sz="1600" dirty="0">
                <a:latin typeface="Fira Code" panose="020B0509050000020004" pitchFamily="49" charset="0"/>
                <a:ea typeface="Fira Code" panose="020B0509050000020004" pitchFamily="49" charset="0"/>
              </a:rPr>
              <a:t>                arrow = </a:t>
            </a:r>
            <a:r>
              <a:rPr lang="en-US" sz="1600" dirty="0" err="1">
                <a:latin typeface="Fira Code" panose="020B0509050000020004" pitchFamily="49" charset="0"/>
                <a:ea typeface="Fira Code" panose="020B0509050000020004" pitchFamily="49" charset="0"/>
              </a:rPr>
              <a:t>my_arrow</a:t>
            </a:r>
            <a:r>
              <a:rPr lang="en-US" sz="1600" dirty="0">
                <a:latin typeface="Fira Code" panose="020B0509050000020004" pitchFamily="49" charset="0"/>
                <a:ea typeface="Fira Code" panose="020B0509050000020004" pitchFamily="49" charset="0"/>
              </a:rPr>
              <a:t>)</a:t>
            </a:r>
          </a:p>
        </p:txBody>
      </p:sp>
      <p:pic>
        <p:nvPicPr>
          <p:cNvPr id="7" name="Picture 6">
            <a:extLst>
              <a:ext uri="{FF2B5EF4-FFF2-40B4-BE49-F238E27FC236}">
                <a16:creationId xmlns:a16="http://schemas.microsoft.com/office/drawing/2014/main" id="{46F52E6C-CFF9-4153-99A8-6BF8630AF0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8" name="Picture 7">
            <a:extLst>
              <a:ext uri="{FF2B5EF4-FFF2-40B4-BE49-F238E27FC236}">
                <a16:creationId xmlns:a16="http://schemas.microsoft.com/office/drawing/2014/main" id="{4FEB4F90-9588-4762-96E7-DD881F09F5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2265600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7" name="Picture 6">
            <a:extLst>
              <a:ext uri="{FF2B5EF4-FFF2-40B4-BE49-F238E27FC236}">
                <a16:creationId xmlns:a16="http://schemas.microsoft.com/office/drawing/2014/main" id="{936EB7A9-1EBB-4A08-BA9B-0C23A738D3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20" b="10582"/>
          <a:stretch/>
        </p:blipFill>
        <p:spPr>
          <a:xfrm>
            <a:off x="1763688" y="812801"/>
            <a:ext cx="5143500" cy="4330699"/>
          </a:xfrm>
          <a:prstGeom prst="rect">
            <a:avLst/>
          </a:prstGeom>
        </p:spPr>
      </p:pic>
    </p:spTree>
    <p:extLst>
      <p:ext uri="{BB962C8B-B14F-4D97-AF65-F5344CB8AC3E}">
        <p14:creationId xmlns:p14="http://schemas.microsoft.com/office/powerpoint/2010/main" val="162843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3" name="Picture 2">
            <a:extLst>
              <a:ext uri="{FF2B5EF4-FFF2-40B4-BE49-F238E27FC236}">
                <a16:creationId xmlns:a16="http://schemas.microsoft.com/office/drawing/2014/main" id="{3273253D-2DCF-4B6F-A127-257024EFF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4121131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3" name="Picture 2">
            <a:extLst>
              <a:ext uri="{FF2B5EF4-FFF2-40B4-BE49-F238E27FC236}">
                <a16:creationId xmlns:a16="http://schemas.microsoft.com/office/drawing/2014/main" id="{1DADCE41-5DE3-43EF-9EAC-524E2D6613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
        <p:nvSpPr>
          <p:cNvPr id="5" name="TextBox 4">
            <a:extLst>
              <a:ext uri="{FF2B5EF4-FFF2-40B4-BE49-F238E27FC236}">
                <a16:creationId xmlns:a16="http://schemas.microsoft.com/office/drawing/2014/main" id="{64D8BE75-F02F-48C2-B046-F63324744800}"/>
              </a:ext>
            </a:extLst>
          </p:cNvPr>
          <p:cNvSpPr txBox="1"/>
          <p:nvPr/>
        </p:nvSpPr>
        <p:spPr>
          <a:xfrm>
            <a:off x="719572" y="3973001"/>
            <a:ext cx="7704856" cy="677108"/>
          </a:xfrm>
          <a:prstGeom prst="rect">
            <a:avLst/>
          </a:prstGeom>
          <a:solidFill>
            <a:srgbClr val="FDF6E3"/>
          </a:solidFill>
        </p:spPr>
        <p:txBody>
          <a:bodyPr wrap="square" tIns="91440" bIns="91440" rtlCol="0">
            <a:spAutoFit/>
          </a:bodyPr>
          <a:lstStyle/>
          <a:p>
            <a:r>
              <a:rPr lang="en-US" sz="1600" dirty="0" err="1">
                <a:solidFill>
                  <a:srgbClr val="378FCC"/>
                </a:solidFill>
                <a:latin typeface="Fira Code" panose="020B0509050000020004" pitchFamily="49" charset="0"/>
                <a:ea typeface="Fira Code" panose="020B0509050000020004" pitchFamily="49" charset="0"/>
              </a:rPr>
              <a:t>ggplot</a:t>
            </a:r>
            <a:r>
              <a:rPr lang="en-US" sz="1600" dirty="0">
                <a:latin typeface="Fira Code" panose="020B0509050000020004" pitchFamily="49" charset="0"/>
                <a:ea typeface="Fira Code" panose="020B0509050000020004" pitchFamily="49" charset="0"/>
              </a:rPr>
              <a:t>(data, </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a:t>
            </a:r>
            <a:r>
              <a:rPr lang="en-US" sz="1600" dirty="0" err="1">
                <a:solidFill>
                  <a:srgbClr val="378FCC"/>
                </a:solidFill>
                <a:latin typeface="Fira Code" panose="020B0509050000020004" pitchFamily="49" charset="0"/>
                <a:ea typeface="Fira Code" panose="020B0509050000020004" pitchFamily="49" charset="0"/>
              </a:rPr>
              <a:t>geom_vector</a:t>
            </a:r>
            <a:r>
              <a:rPr lang="en-US" sz="1600" dirty="0">
                <a:latin typeface="Fira Code" panose="020B0509050000020004" pitchFamily="49" charset="0"/>
                <a:ea typeface="Fira Code" panose="020B0509050000020004" pitchFamily="49" charset="0"/>
              </a:rPr>
              <a:t>(</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(dx = u, </a:t>
            </a:r>
            <a:r>
              <a:rPr lang="en-US" sz="1600" dirty="0" err="1">
                <a:latin typeface="Fira Code" panose="020B0509050000020004" pitchFamily="49" charset="0"/>
                <a:ea typeface="Fira Code" panose="020B0509050000020004" pitchFamily="49" charset="0"/>
              </a:rPr>
              <a:t>dy</a:t>
            </a:r>
            <a:r>
              <a:rPr lang="en-US" sz="1600" dirty="0">
                <a:latin typeface="Fira Code" panose="020B0509050000020004" pitchFamily="49" charset="0"/>
                <a:ea typeface="Fira Code" panose="020B0509050000020004" pitchFamily="49" charset="0"/>
              </a:rPr>
              <a:t> = v), skip = </a:t>
            </a:r>
            <a:r>
              <a:rPr lang="en-US" sz="1600" dirty="0">
                <a:solidFill>
                  <a:srgbClr val="CD538A"/>
                </a:solidFill>
                <a:latin typeface="Fira Code" panose="020B0509050000020004" pitchFamily="49" charset="0"/>
                <a:ea typeface="Fira Code" panose="020B0509050000020004" pitchFamily="49" charset="0"/>
              </a:rPr>
              <a:t>2</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min.mag</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 0.05</a:t>
            </a:r>
            <a:r>
              <a:rPr lang="en-US" sz="1600" dirty="0">
                <a:latin typeface="Fira Code" panose="020B0509050000020004" pitchFamily="49" charset="0"/>
                <a:ea typeface="Fira Code" panose="020B0509050000020004" pitchFamily="49" charset="0"/>
              </a:rPr>
              <a:t>) </a:t>
            </a:r>
          </a:p>
        </p:txBody>
      </p:sp>
    </p:spTree>
    <p:extLst>
      <p:ext uri="{BB962C8B-B14F-4D97-AF65-F5344CB8AC3E}">
        <p14:creationId xmlns:p14="http://schemas.microsoft.com/office/powerpoint/2010/main" val="4140350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pic>
        <p:nvPicPr>
          <p:cNvPr id="15" name="Picture 14">
            <a:extLst>
              <a:ext uri="{FF2B5EF4-FFF2-40B4-BE49-F238E27FC236}">
                <a16:creationId xmlns:a16="http://schemas.microsoft.com/office/drawing/2014/main" id="{C4433D71-ADAF-4BEF-AD66-CDB615F4C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063" y="195487"/>
            <a:ext cx="5834113" cy="576064"/>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grpSp>
        <p:nvGrpSpPr>
          <p:cNvPr id="7" name="Group 6">
            <a:extLst>
              <a:ext uri="{FF2B5EF4-FFF2-40B4-BE49-F238E27FC236}">
                <a16:creationId xmlns:a16="http://schemas.microsoft.com/office/drawing/2014/main" id="{A81BA344-0CAF-414B-AB03-7AF87FBD5912}"/>
              </a:ext>
            </a:extLst>
          </p:cNvPr>
          <p:cNvGrpSpPr/>
          <p:nvPr/>
        </p:nvGrpSpPr>
        <p:grpSpPr>
          <a:xfrm>
            <a:off x="1250552" y="812091"/>
            <a:ext cx="6868001" cy="4179806"/>
            <a:chOff x="1435112" y="812091"/>
            <a:chExt cx="6868001" cy="4179806"/>
          </a:xfrm>
        </p:grpSpPr>
        <p:pic>
          <p:nvPicPr>
            <p:cNvPr id="5" name="Picture 4">
              <a:extLst>
                <a:ext uri="{FF2B5EF4-FFF2-40B4-BE49-F238E27FC236}">
                  <a16:creationId xmlns:a16="http://schemas.microsoft.com/office/drawing/2014/main" id="{EC0A2AEC-46CE-478E-835F-7EAB6FB04C2A}"/>
                </a:ext>
              </a:extLst>
            </p:cNvPr>
            <p:cNvPicPr>
              <a:picLocks noChangeAspect="1"/>
            </p:cNvPicPr>
            <p:nvPr/>
          </p:nvPicPr>
          <p:blipFill rotWithShape="1">
            <a:blip r:embed="rId3">
              <a:extLst>
                <a:ext uri="{28A0092B-C50C-407E-A947-70E740481C1C}">
                  <a14:useLocalDpi xmlns:a14="http://schemas.microsoft.com/office/drawing/2010/main" val="0"/>
                </a:ext>
              </a:extLst>
            </a:blip>
            <a:srcRect t="10237" b="14952"/>
            <a:stretch/>
          </p:blipFill>
          <p:spPr>
            <a:xfrm>
              <a:off x="1435112" y="812091"/>
              <a:ext cx="6642897" cy="3847891"/>
            </a:xfrm>
            <a:prstGeom prst="rect">
              <a:avLst/>
            </a:prstGeom>
          </p:spPr>
        </p:pic>
        <p:pic>
          <p:nvPicPr>
            <p:cNvPr id="8" name="Picture 7">
              <a:extLst>
                <a:ext uri="{FF2B5EF4-FFF2-40B4-BE49-F238E27FC236}">
                  <a16:creationId xmlns:a16="http://schemas.microsoft.com/office/drawing/2014/main" id="{7D09DE6B-59CC-41D3-B880-3D53C28D7AF6}"/>
                </a:ext>
              </a:extLst>
            </p:cNvPr>
            <p:cNvPicPr>
              <a:picLocks noChangeAspect="1"/>
            </p:cNvPicPr>
            <p:nvPr/>
          </p:nvPicPr>
          <p:blipFill rotWithShape="1">
            <a:blip r:embed="rId3">
              <a:extLst>
                <a:ext uri="{28A0092B-C50C-407E-A947-70E740481C1C}">
                  <a14:useLocalDpi xmlns:a14="http://schemas.microsoft.com/office/drawing/2010/main" val="0"/>
                </a:ext>
              </a:extLst>
            </a:blip>
            <a:srcRect t="88007" b="4993"/>
            <a:stretch/>
          </p:blipFill>
          <p:spPr>
            <a:xfrm>
              <a:off x="1660216" y="4631857"/>
              <a:ext cx="6642897" cy="36004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pic>
        <p:nvPicPr>
          <p:cNvPr id="9" name="Picture 8">
            <a:extLst>
              <a:ext uri="{FF2B5EF4-FFF2-40B4-BE49-F238E27FC236}">
                <a16:creationId xmlns:a16="http://schemas.microsoft.com/office/drawing/2014/main" id="{1C68C5C6-66F8-4323-AD35-A65F5F56D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pic>
        <p:nvPicPr>
          <p:cNvPr id="17" name="Picture 16">
            <a:extLst>
              <a:ext uri="{FF2B5EF4-FFF2-40B4-BE49-F238E27FC236}">
                <a16:creationId xmlns:a16="http://schemas.microsoft.com/office/drawing/2014/main" id="{6C389983-DD80-490B-983D-4483014428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p>
        </p:txBody>
      </p:sp>
      <p:pic>
        <p:nvPicPr>
          <p:cNvPr id="17" name="Picture 16">
            <a:extLst>
              <a:ext uri="{FF2B5EF4-FFF2-40B4-BE49-F238E27FC236}">
                <a16:creationId xmlns:a16="http://schemas.microsoft.com/office/drawing/2014/main" id="{7DCA0F00-4658-4791-A3DB-36B7E9374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050" b="12889"/>
          <a:stretch/>
        </p:blipFill>
        <p:spPr>
          <a:xfrm>
            <a:off x="2000250" y="856342"/>
            <a:ext cx="5143500" cy="38608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p>
        </p:txBody>
      </p:sp>
      <p:pic>
        <p:nvPicPr>
          <p:cNvPr id="6" name="Picture 5">
            <a:extLst>
              <a:ext uri="{FF2B5EF4-FFF2-40B4-BE49-F238E27FC236}">
                <a16:creationId xmlns:a16="http://schemas.microsoft.com/office/drawing/2014/main" id="{3D0584AE-2CA4-4768-945C-0380AE5FC2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614" b="12606"/>
          <a:stretch/>
        </p:blipFill>
        <p:spPr>
          <a:xfrm>
            <a:off x="2000250" y="885370"/>
            <a:ext cx="5143500" cy="3846287"/>
          </a:xfrm>
          <a:prstGeom prst="rect">
            <a:avLst/>
          </a:prstGeom>
        </p:spPr>
      </p:pic>
    </p:spTree>
    <p:extLst>
      <p:ext uri="{BB962C8B-B14F-4D97-AF65-F5344CB8AC3E}">
        <p14:creationId xmlns:p14="http://schemas.microsoft.com/office/powerpoint/2010/main" val="318027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p>
        </p:txBody>
      </p:sp>
      <p:pic>
        <p:nvPicPr>
          <p:cNvPr id="6" name="Picture 5">
            <a:extLst>
              <a:ext uri="{FF2B5EF4-FFF2-40B4-BE49-F238E27FC236}">
                <a16:creationId xmlns:a16="http://schemas.microsoft.com/office/drawing/2014/main" id="{3D0584AE-2CA4-4768-945C-0380AE5FC2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614" b="12606"/>
          <a:stretch/>
        </p:blipFill>
        <p:spPr>
          <a:xfrm>
            <a:off x="2000250" y="885370"/>
            <a:ext cx="5143500" cy="3846287"/>
          </a:xfrm>
          <a:prstGeom prst="rect">
            <a:avLst/>
          </a:prstGeom>
        </p:spPr>
      </p:pic>
      <p:sp>
        <p:nvSpPr>
          <p:cNvPr id="8" name="Rectangle 7">
            <a:extLst>
              <a:ext uri="{FF2B5EF4-FFF2-40B4-BE49-F238E27FC236}">
                <a16:creationId xmlns:a16="http://schemas.microsoft.com/office/drawing/2014/main" id="{9589D5CF-E74C-459F-AEFE-320D77E53132}"/>
              </a:ext>
            </a:extLst>
          </p:cNvPr>
          <p:cNvSpPr/>
          <p:nvPr/>
        </p:nvSpPr>
        <p:spPr>
          <a:xfrm>
            <a:off x="1331640" y="4537452"/>
            <a:ext cx="6480720" cy="430887"/>
          </a:xfrm>
          <a:prstGeom prst="rect">
            <a:avLst/>
          </a:prstGeom>
          <a:solidFill>
            <a:srgbClr val="FDF6E3"/>
          </a:solidFill>
        </p:spPr>
        <p:txBody>
          <a:bodyPr wrap="square" tIns="91440" bIns="91440">
            <a:spAutoFit/>
          </a:bodyPr>
          <a:lstStyle/>
          <a:p>
            <a:pPr algn="ctr"/>
            <a:r>
              <a:rPr lang="en-US" sz="1600" dirty="0">
                <a:latin typeface="Fira Code" panose="020B0509050000020004" pitchFamily="49" charset="0"/>
                <a:ea typeface="Fira Code" panose="020B0509050000020004" pitchFamily="49" charset="0"/>
              </a:rPr>
              <a:t>data &lt;- </a:t>
            </a:r>
            <a:r>
              <a:rPr lang="en-US" sz="1600" dirty="0" err="1">
                <a:solidFill>
                  <a:srgbClr val="8EA013"/>
                </a:solidFill>
                <a:latin typeface="Fira Code" panose="020B0509050000020004" pitchFamily="49" charset="0"/>
                <a:ea typeface="Fira Code" panose="020B0509050000020004" pitchFamily="49" charset="0"/>
              </a:rPr>
              <a:t>ggperiodic</a:t>
            </a:r>
            <a:r>
              <a:rPr lang="en-US" sz="1600" dirty="0">
                <a:latin typeface="Fira Code" panose="020B0509050000020004" pitchFamily="49" charset="0"/>
                <a:ea typeface="Fira Code" panose="020B0509050000020004" pitchFamily="49" charset="0"/>
              </a:rPr>
              <a:t>::</a:t>
            </a:r>
            <a:r>
              <a:rPr lang="en-US" sz="1600" dirty="0">
                <a:solidFill>
                  <a:srgbClr val="378FCC"/>
                </a:solidFill>
                <a:latin typeface="Fira Code" panose="020B0509050000020004" pitchFamily="49" charset="0"/>
                <a:ea typeface="Fira Code" panose="020B0509050000020004" pitchFamily="49" charset="0"/>
              </a:rPr>
              <a:t>periodic</a:t>
            </a:r>
            <a:r>
              <a:rPr lang="en-US" sz="1600" dirty="0">
                <a:latin typeface="Fira Code" panose="020B0509050000020004" pitchFamily="49" charset="0"/>
                <a:ea typeface="Fira Code" panose="020B0509050000020004" pitchFamily="49" charset="0"/>
              </a:rPr>
              <a:t>(data,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 </a:t>
            </a:r>
            <a:r>
              <a:rPr lang="en-US" sz="1600" dirty="0">
                <a:solidFill>
                  <a:srgbClr val="378FCC"/>
                </a:solidFill>
                <a:latin typeface="Fira Code" panose="020B0509050000020004" pitchFamily="49" charset="0"/>
                <a:ea typeface="Fira Code" panose="020B0509050000020004" pitchFamily="49" charset="0"/>
              </a:rPr>
              <a:t>c</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0</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360</a:t>
            </a:r>
            <a:r>
              <a:rPr lang="en-US" sz="1600" dirty="0">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694693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p>
        </p:txBody>
      </p:sp>
      <p:sp>
        <p:nvSpPr>
          <p:cNvPr id="4" name="Rectangle 3">
            <a:extLst>
              <a:ext uri="{FF2B5EF4-FFF2-40B4-BE49-F238E27FC236}">
                <a16:creationId xmlns:a16="http://schemas.microsoft.com/office/drawing/2014/main" id="{8E921F62-EC1A-4A5D-AF32-E79CF3756968}"/>
              </a:ext>
            </a:extLst>
          </p:cNvPr>
          <p:cNvSpPr/>
          <p:nvPr/>
        </p:nvSpPr>
        <p:spPr>
          <a:xfrm>
            <a:off x="194296" y="987574"/>
            <a:ext cx="8755408" cy="3385542"/>
          </a:xfrm>
          <a:prstGeom prst="rect">
            <a:avLst/>
          </a:prstGeom>
          <a:solidFill>
            <a:srgbClr val="FDF6E3"/>
          </a:solidFill>
          <a:ln>
            <a:noFill/>
          </a:ln>
          <a:effectLst/>
        </p:spPr>
        <p:txBody>
          <a:bodyPr wrap="square" lIns="91440" tIns="91440" rIns="91440" bIns="91440">
            <a:spAutoFit/>
          </a:bodyPr>
          <a:lstStyle/>
          <a:p>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&lt;- </a:t>
            </a:r>
            <a:r>
              <a:rPr lang="en-US" sz="1600" dirty="0" err="1">
                <a:solidFill>
                  <a:srgbClr val="378FCC"/>
                </a:solidFill>
                <a:latin typeface="Fira Code" panose="020B0509050000020004" pitchFamily="49" charset="0"/>
                <a:ea typeface="Fira Code" panose="020B0509050000020004" pitchFamily="49" charset="0"/>
              </a:rPr>
              <a:t>nc_open</a:t>
            </a:r>
            <a:r>
              <a:rPr lang="en-US" sz="1600" dirty="0">
                <a:latin typeface="Fira Code" panose="020B0509050000020004" pitchFamily="49" charset="0"/>
                <a:ea typeface="Fira Code" panose="020B0509050000020004" pitchFamily="49" charset="0"/>
              </a:rPr>
              <a:t>(</a:t>
            </a:r>
            <a:r>
              <a:rPr lang="en-US" sz="1600" dirty="0">
                <a:solidFill>
                  <a:srgbClr val="2AA198"/>
                </a:solidFill>
                <a:latin typeface="Fira Code" panose="020B0509050000020004" pitchFamily="49" charset="0"/>
                <a:ea typeface="Fira Code" panose="020B0509050000020004" pitchFamily="49" charset="0"/>
              </a:rPr>
              <a:t>"~/DATOS/NCEP Reanalysis/psi.mon.mean.nc"</a:t>
            </a:r>
            <a:r>
              <a:rPr lang="en-US" sz="1600" dirty="0">
                <a:latin typeface="Fira Code" panose="020B0509050000020004" pitchFamily="49" charset="0"/>
                <a:ea typeface="Fira Code" panose="020B0509050000020004" pitchFamily="49" charset="0"/>
              </a:rPr>
              <a:t>)</a:t>
            </a:r>
          </a:p>
          <a:p>
            <a:endParaRPr lang="en-US" sz="1600" dirty="0">
              <a:latin typeface="Fira Code" panose="020B0509050000020004" pitchFamily="49" charset="0"/>
              <a:ea typeface="Fira Code" panose="020B0509050000020004" pitchFamily="49" charset="0"/>
            </a:endParaRPr>
          </a:p>
          <a:p>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a:t>
            </a:r>
            <a:r>
              <a:rPr lang="en-US" sz="1600" dirty="0" err="1">
                <a:solidFill>
                  <a:srgbClr val="2AA198"/>
                </a:solidFill>
                <a:latin typeface="Fira Code" panose="020B0509050000020004" pitchFamily="49" charset="0"/>
                <a:ea typeface="Fira Code" panose="020B0509050000020004" pitchFamily="49" charset="0"/>
              </a:rPr>
              <a:t>lon</a:t>
            </a:r>
            <a:r>
              <a:rPr lang="en-US" sz="1600" dirty="0">
                <a:solidFill>
                  <a:srgbClr val="2AA198"/>
                </a:solidFill>
                <a:latin typeface="Fira Code" panose="020B0509050000020004" pitchFamily="49" charset="0"/>
                <a:ea typeface="Fira Code" panose="020B0509050000020004" pitchFamily="49" charset="0"/>
              </a:rPr>
              <a:t>"</a:t>
            </a:r>
            <a:r>
              <a:rPr lang="en-US" sz="1600" dirty="0">
                <a:latin typeface="Fira Code" panose="020B0509050000020004" pitchFamily="49" charset="0"/>
                <a:ea typeface="Fira Code" panose="020B0509050000020004" pitchFamily="49" charset="0"/>
              </a:rPr>
              <a:t>)</a:t>
            </a:r>
          </a:p>
          <a:p>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a:t>
            </a:r>
            <a:r>
              <a:rPr lang="en-US" sz="1600" dirty="0" err="1">
                <a:solidFill>
                  <a:srgbClr val="2AA198"/>
                </a:solidFill>
                <a:latin typeface="Fira Code" panose="020B0509050000020004" pitchFamily="49" charset="0"/>
                <a:ea typeface="Fira Code" panose="020B0509050000020004" pitchFamily="49" charset="0"/>
              </a:rPr>
              <a:t>lat</a:t>
            </a:r>
            <a:r>
              <a:rPr lang="en-US" sz="1600" dirty="0">
                <a:solidFill>
                  <a:srgbClr val="2AA198"/>
                </a:solidFill>
                <a:latin typeface="Fira Code" panose="020B0509050000020004" pitchFamily="49" charset="0"/>
                <a:ea typeface="Fira Code" panose="020B0509050000020004" pitchFamily="49" charset="0"/>
              </a:rPr>
              <a:t>"</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level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"level"</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time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"time"</a:t>
            </a:r>
            <a:r>
              <a:rPr lang="en-US" sz="1600" dirty="0">
                <a:latin typeface="Fira Code" panose="020B0509050000020004" pitchFamily="49" charset="0"/>
                <a:ea typeface="Fira Code" panose="020B0509050000020004" pitchFamily="49" charset="0"/>
              </a:rPr>
              <a:t>)</a:t>
            </a:r>
          </a:p>
          <a:p>
            <a:endParaRPr lang="en-US" sz="1600" dirty="0">
              <a:latin typeface="Fira Code" panose="020B0509050000020004" pitchFamily="49" charset="0"/>
              <a:ea typeface="Fira Code" panose="020B0509050000020004" pitchFamily="49" charset="0"/>
            </a:endParaRPr>
          </a:p>
          <a:p>
            <a:r>
              <a:rPr lang="en-US" sz="1600" dirty="0">
                <a:latin typeface="Fira Code" panose="020B0509050000020004" pitchFamily="49" charset="0"/>
                <a:ea typeface="Fira Code" panose="020B0509050000020004" pitchFamily="49" charset="0"/>
              </a:rPr>
              <a:t>stream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"psi"</a:t>
            </a:r>
            <a:r>
              <a:rPr lang="en-US" sz="1600" dirty="0">
                <a:latin typeface="Fira Code" panose="020B0509050000020004" pitchFamily="49" charset="0"/>
                <a:ea typeface="Fira Code" panose="020B0509050000020004" pitchFamily="49" charset="0"/>
              </a:rPr>
              <a:t>, start = </a:t>
            </a:r>
            <a:r>
              <a:rPr lang="en-US" sz="1600" dirty="0">
                <a:solidFill>
                  <a:srgbClr val="378FCC"/>
                </a:solidFill>
                <a:latin typeface="Fira Code" panose="020B0509050000020004" pitchFamily="49" charset="0"/>
                <a:ea typeface="Fira Code" panose="020B0509050000020004" pitchFamily="49" charset="0"/>
              </a:rPr>
              <a:t>c</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16</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4</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count = </a:t>
            </a:r>
            <a:r>
              <a:rPr lang="en-US" sz="1600" dirty="0">
                <a:solidFill>
                  <a:srgbClr val="378FCC"/>
                </a:solidFill>
                <a:latin typeface="Fira Code" panose="020B0509050000020004" pitchFamily="49" charset="0"/>
                <a:ea typeface="Fira Code" panose="020B0509050000020004" pitchFamily="49" charset="0"/>
              </a:rPr>
              <a:t>c</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79</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collapse_degen</a:t>
            </a:r>
            <a:r>
              <a:rPr lang="en-US" sz="1600" dirty="0">
                <a:latin typeface="Fira Code" panose="020B0509050000020004" pitchFamily="49" charset="0"/>
                <a:ea typeface="Fira Code" panose="020B0509050000020004" pitchFamily="49" charset="0"/>
              </a:rPr>
              <a:t> = </a:t>
            </a:r>
            <a:r>
              <a:rPr lang="en-US" sz="1600" dirty="0">
                <a:solidFill>
                  <a:srgbClr val="BB9314"/>
                </a:solidFill>
                <a:latin typeface="Fira Code" panose="020B0509050000020004" pitchFamily="49" charset="0"/>
                <a:ea typeface="Fira Code" panose="020B0509050000020004" pitchFamily="49" charset="0"/>
              </a:rPr>
              <a:t>FALSE</a:t>
            </a:r>
            <a:r>
              <a:rPr lang="en-US" sz="1600" dirty="0">
                <a:latin typeface="Fira Code" panose="020B0509050000020004" pitchFamily="49" charset="0"/>
                <a:ea typeface="Fira Code" panose="020B0509050000020004" pitchFamily="49" charset="0"/>
              </a:rPr>
              <a:t>)</a:t>
            </a:r>
          </a:p>
          <a:p>
            <a:r>
              <a:rPr lang="en-US" sz="1600" dirty="0" err="1">
                <a:solidFill>
                  <a:srgbClr val="378FCC"/>
                </a:solidFill>
                <a:latin typeface="Fira Code" panose="020B0509050000020004" pitchFamily="49" charset="0"/>
                <a:ea typeface="Fira Code" panose="020B0509050000020004" pitchFamily="49" charset="0"/>
              </a:rPr>
              <a:t>dimnames</a:t>
            </a:r>
            <a:r>
              <a:rPr lang="en-US" sz="1600" dirty="0">
                <a:latin typeface="Fira Code" panose="020B0509050000020004" pitchFamily="49" charset="0"/>
                <a:ea typeface="Fira Code" panose="020B0509050000020004" pitchFamily="49" charset="0"/>
              </a:rPr>
              <a:t>(stream) &lt;- </a:t>
            </a:r>
            <a:r>
              <a:rPr lang="en-US" sz="1600" dirty="0">
                <a:solidFill>
                  <a:srgbClr val="378FCC"/>
                </a:solidFill>
                <a:latin typeface="Fira Code" panose="020B0509050000020004" pitchFamily="49" charset="0"/>
                <a:ea typeface="Fira Code" panose="020B0509050000020004" pitchFamily="49" charset="0"/>
              </a:rPr>
              <a:t>list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16</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16</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79</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level = level[</a:t>
            </a:r>
            <a:r>
              <a:rPr lang="en-US" sz="1600" dirty="0">
                <a:solidFill>
                  <a:srgbClr val="CD538A"/>
                </a:solidFill>
                <a:latin typeface="Fira Code" panose="020B0509050000020004" pitchFamily="49" charset="0"/>
                <a:ea typeface="Fira Code" panose="020B0509050000020004" pitchFamily="49" charset="0"/>
              </a:rPr>
              <a:t>4</a:t>
            </a:r>
            <a:r>
              <a:rPr lang="en-US" sz="1600" dirty="0">
                <a:latin typeface="Fira Code" panose="020B0509050000020004" pitchFamily="49" charset="0"/>
                <a:ea typeface="Fira Code" panose="020B0509050000020004" pitchFamily="49" charset="0"/>
              </a:rPr>
              <a:t>], time = time)</a:t>
            </a:r>
          </a:p>
          <a:p>
            <a:endParaRPr lang="en-US" sz="1600" dirty="0">
              <a:latin typeface="Fira Code" panose="020B0509050000020004" pitchFamily="49" charset="0"/>
              <a:ea typeface="Fira Code" panose="020B0509050000020004" pitchFamily="49" charset="0"/>
            </a:endParaRPr>
          </a:p>
          <a:p>
            <a:r>
              <a:rPr lang="en-US" sz="1600" dirty="0">
                <a:latin typeface="Fira Code" panose="020B0509050000020004" pitchFamily="49" charset="0"/>
                <a:ea typeface="Fira Code" panose="020B0509050000020004" pitchFamily="49" charset="0"/>
              </a:rPr>
              <a:t>stream &lt;- </a:t>
            </a:r>
            <a:r>
              <a:rPr lang="en-US" sz="1600" dirty="0">
                <a:solidFill>
                  <a:srgbClr val="8EA013"/>
                </a:solidFill>
                <a:latin typeface="Fira Code" panose="020B0509050000020004" pitchFamily="49" charset="0"/>
                <a:ea typeface="Fira Code" panose="020B0509050000020004" pitchFamily="49" charset="0"/>
              </a:rPr>
              <a:t>reshape2</a:t>
            </a:r>
            <a:r>
              <a:rPr lang="en-US" sz="1600" dirty="0">
                <a:latin typeface="Fira Code" panose="020B0509050000020004" pitchFamily="49" charset="0"/>
                <a:ea typeface="Fira Code" panose="020B0509050000020004" pitchFamily="49" charset="0"/>
              </a:rPr>
              <a:t>::</a:t>
            </a:r>
            <a:r>
              <a:rPr lang="en-US" sz="1600" dirty="0">
                <a:solidFill>
                  <a:srgbClr val="378FCC"/>
                </a:solidFill>
                <a:latin typeface="Fira Code" panose="020B0509050000020004" pitchFamily="49" charset="0"/>
                <a:ea typeface="Fira Code" panose="020B0509050000020004" pitchFamily="49" charset="0"/>
              </a:rPr>
              <a:t>melt</a:t>
            </a:r>
            <a:r>
              <a:rPr lang="en-US" sz="1600" dirty="0">
                <a:latin typeface="Fira Code" panose="020B0509050000020004" pitchFamily="49" charset="0"/>
                <a:ea typeface="Fira Code" panose="020B0509050000020004" pitchFamily="49" charset="0"/>
              </a:rPr>
              <a:t>(stream)</a:t>
            </a:r>
          </a:p>
        </p:txBody>
      </p:sp>
    </p:spTree>
    <p:extLst>
      <p:ext uri="{BB962C8B-B14F-4D97-AF65-F5344CB8AC3E}">
        <p14:creationId xmlns:p14="http://schemas.microsoft.com/office/powerpoint/2010/main" val="173958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p>
        </p:txBody>
      </p:sp>
      <p:sp>
        <p:nvSpPr>
          <p:cNvPr id="4" name="Rectangle 3">
            <a:extLst>
              <a:ext uri="{FF2B5EF4-FFF2-40B4-BE49-F238E27FC236}">
                <a16:creationId xmlns:a16="http://schemas.microsoft.com/office/drawing/2014/main" id="{6C1904DF-4E33-450E-8955-A77E2AE3EAD4}"/>
              </a:ext>
            </a:extLst>
          </p:cNvPr>
          <p:cNvSpPr/>
          <p:nvPr/>
        </p:nvSpPr>
        <p:spPr>
          <a:xfrm>
            <a:off x="719572" y="1263121"/>
            <a:ext cx="7704856" cy="923330"/>
          </a:xfrm>
          <a:prstGeom prst="rect">
            <a:avLst/>
          </a:prstGeom>
          <a:solidFill>
            <a:srgbClr val="FDF6E3"/>
          </a:solidFill>
          <a:ln>
            <a:noFill/>
          </a:ln>
        </p:spPr>
        <p:txBody>
          <a:bodyPr wrap="square" tIns="91440" bIns="91440">
            <a:spAutoFit/>
          </a:bodyPr>
          <a:lstStyle/>
          <a:p>
            <a:r>
              <a:rPr lang="en-US" sz="1600" dirty="0">
                <a:latin typeface="Fira Code" panose="020B0509050000020004" pitchFamily="49" charset="0"/>
                <a:ea typeface="Fira Code" panose="020B0509050000020004" pitchFamily="49" charset="0"/>
              </a:rPr>
              <a:t>stream &lt;- </a:t>
            </a:r>
            <a:r>
              <a:rPr lang="en-US" sz="1600" dirty="0" err="1">
                <a:solidFill>
                  <a:srgbClr val="378FCC"/>
                </a:solidFill>
                <a:latin typeface="Fira Code" panose="020B0509050000020004" pitchFamily="49" charset="0"/>
                <a:ea typeface="Fira Code" panose="020B0509050000020004" pitchFamily="49" charset="0"/>
              </a:rPr>
              <a:t>ReadNetCDF</a:t>
            </a:r>
            <a:r>
              <a:rPr lang="en-US" sz="1600" dirty="0">
                <a:latin typeface="Fira Code" panose="020B0509050000020004" pitchFamily="49" charset="0"/>
                <a:ea typeface="Fira Code" panose="020B0509050000020004" pitchFamily="49" charset="0"/>
              </a:rPr>
              <a:t>(</a:t>
            </a:r>
            <a:r>
              <a:rPr lang="en-US" sz="1600" dirty="0">
                <a:solidFill>
                  <a:srgbClr val="2AA198"/>
                </a:solidFill>
                <a:latin typeface="Fira Code" panose="020B0509050000020004" pitchFamily="49" charset="0"/>
                <a:ea typeface="Fira Code" panose="020B0509050000020004" pitchFamily="49" charset="0"/>
              </a:rPr>
              <a:t>“psi.mon.mean.nc"</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                     subset = </a:t>
            </a:r>
            <a:r>
              <a:rPr lang="en-US" sz="1600" dirty="0">
                <a:solidFill>
                  <a:srgbClr val="378FCC"/>
                </a:solidFill>
                <a:latin typeface="Fira Code" panose="020B0509050000020004" pitchFamily="49" charset="0"/>
                <a:ea typeface="Fira Code" panose="020B0509050000020004" pitchFamily="49" charset="0"/>
              </a:rPr>
              <a:t>list</a:t>
            </a:r>
            <a:r>
              <a:rPr lang="en-US" sz="1600" dirty="0">
                <a:latin typeface="Fira Code" panose="020B0509050000020004" pitchFamily="49" charset="0"/>
                <a:ea typeface="Fira Code" panose="020B0509050000020004" pitchFamily="49" charset="0"/>
              </a:rPr>
              <a:t>(level = </a:t>
            </a:r>
            <a:r>
              <a:rPr lang="en-US" sz="1600" dirty="0">
                <a:solidFill>
                  <a:srgbClr val="CD538A"/>
                </a:solidFill>
                <a:latin typeface="Fira Code" panose="020B0509050000020004" pitchFamily="49" charset="0"/>
                <a:ea typeface="Fira Code" panose="020B0509050000020004" pitchFamily="49" charset="0"/>
              </a:rPr>
              <a:t>0.2101</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 </a:t>
            </a:r>
            <a:r>
              <a:rPr lang="en-US" sz="1600" dirty="0">
                <a:solidFill>
                  <a:srgbClr val="CD538A"/>
                </a:solidFill>
                <a:latin typeface="Fira Code" panose="020B0509050000020004" pitchFamily="49" charset="0"/>
                <a:ea typeface="Fira Code" panose="020B0509050000020004" pitchFamily="49" charset="0"/>
              </a:rPr>
              <a:t>-90:60</a:t>
            </a:r>
            <a:r>
              <a:rPr lang="en-US" sz="1600" dirty="0">
                <a:latin typeface="Fira Code" panose="020B0509050000020004" pitchFamily="49" charset="0"/>
                <a:ea typeface="Fira Code" panose="020B0509050000020004" pitchFamily="49" charset="0"/>
              </a:rPr>
              <a:t>))</a:t>
            </a:r>
          </a:p>
        </p:txBody>
      </p:sp>
      <p:sp>
        <p:nvSpPr>
          <p:cNvPr id="8" name="Rectangle 7">
            <a:extLst>
              <a:ext uri="{FF2B5EF4-FFF2-40B4-BE49-F238E27FC236}">
                <a16:creationId xmlns:a16="http://schemas.microsoft.com/office/drawing/2014/main" id="{CC0B58DF-3AE7-4007-9FC6-CED6A859F12F}"/>
              </a:ext>
            </a:extLst>
          </p:cNvPr>
          <p:cNvSpPr/>
          <p:nvPr/>
        </p:nvSpPr>
        <p:spPr>
          <a:xfrm>
            <a:off x="1655676" y="2844100"/>
            <a:ext cx="5832648" cy="1815882"/>
          </a:xfrm>
          <a:prstGeom prst="rect">
            <a:avLst/>
          </a:prstGeom>
          <a:ln>
            <a:noFill/>
          </a:ln>
        </p:spPr>
        <p:txBody>
          <a:bodyPr wrap="square">
            <a:spAutoFit/>
          </a:bodyPr>
          <a:lstStyle/>
          <a:p>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level        psi       time</a:t>
            </a:r>
          </a:p>
          <a:p>
            <a:r>
              <a:rPr lang="en-US" sz="1600" dirty="0">
                <a:latin typeface="Fira Code" panose="020B0509050000020004" pitchFamily="49" charset="0"/>
                <a:ea typeface="Fira Code" panose="020B0509050000020004" pitchFamily="49" charset="0"/>
              </a:rPr>
              <a:t>1: 0.000 59.9986 0.2101 -130896128 1948-01-01</a:t>
            </a:r>
          </a:p>
          <a:p>
            <a:r>
              <a:rPr lang="en-US" sz="1600" dirty="0">
                <a:latin typeface="Fira Code" panose="020B0509050000020004" pitchFamily="49" charset="0"/>
                <a:ea typeface="Fira Code" panose="020B0509050000020004" pitchFamily="49" charset="0"/>
              </a:rPr>
              <a:t>2: 1.875 59.9986 0.2101 -130666440 1948-01-01</a:t>
            </a:r>
          </a:p>
          <a:p>
            <a:r>
              <a:rPr lang="en-US" sz="1600" dirty="0">
                <a:latin typeface="Fira Code" panose="020B0509050000020004" pitchFamily="49" charset="0"/>
                <a:ea typeface="Fira Code" panose="020B0509050000020004" pitchFamily="49" charset="0"/>
              </a:rPr>
              <a:t>3: 3.750 59.9986 0.2101 -130443560 1948-01-01</a:t>
            </a:r>
          </a:p>
          <a:p>
            <a:r>
              <a:rPr lang="en-US" sz="1600" dirty="0">
                <a:latin typeface="Fira Code" panose="020B0509050000020004" pitchFamily="49" charset="0"/>
                <a:ea typeface="Fira Code" panose="020B0509050000020004" pitchFamily="49" charset="0"/>
              </a:rPr>
              <a:t>4: 5.625 59.9986 0.2101 -130222264 1948-01-01</a:t>
            </a:r>
          </a:p>
          <a:p>
            <a:r>
              <a:rPr lang="en-US" sz="1600" dirty="0">
                <a:latin typeface="Fira Code" panose="020B0509050000020004" pitchFamily="49" charset="0"/>
                <a:ea typeface="Fira Code" panose="020B0509050000020004" pitchFamily="49" charset="0"/>
              </a:rPr>
              <a:t>5: 7.500 59.9986 0.2101 -129993216 1948-01-01</a:t>
            </a:r>
          </a:p>
          <a:p>
            <a:r>
              <a:rPr lang="en-US" sz="1600" dirty="0">
                <a:latin typeface="Fira Code" panose="020B0509050000020004" pitchFamily="49" charset="0"/>
                <a:ea typeface="Fira Code" panose="020B0509050000020004" pitchFamily="49" charset="0"/>
              </a:rPr>
              <a:t>6: 9.375 59.9986 0.2101 -129735152 1948-01-01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411510"/>
            <a:ext cx="7992888" cy="369332"/>
          </a:xfrm>
          <a:prstGeom prst="rect">
            <a:avLst/>
          </a:prstGeom>
          <a:noFill/>
        </p:spPr>
        <p:txBody>
          <a:bodyPr wrap="square" rtlCol="0">
            <a:spAutoFit/>
          </a:bodyPr>
          <a:lstStyle/>
          <a:p>
            <a:r>
              <a:rPr lang="es-AR" dirty="0"/>
              <a:t>Ejemplo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795"/>
          <a:stretch>
            <a:fillRect/>
          </a:stretch>
        </p:blipFill>
        <p:spPr>
          <a:xfrm>
            <a:off x="1161035" y="915566"/>
            <a:ext cx="6821930" cy="3839100"/>
          </a:xfrm>
          <a:prstGeom prst="rect">
            <a:avLst/>
          </a:prstGeom>
        </p:spPr>
      </p:pic>
      <p:sp>
        <p:nvSpPr>
          <p:cNvPr id="9" name="Text Placeholder 1"/>
          <p:cNvSpPr>
            <a:spLocks noGrp="1"/>
          </p:cNvSpPr>
          <p:nvPr>
            <p:ph type="body" sz="quarter" idx="10"/>
          </p:nvPr>
        </p:nvSpPr>
        <p:spPr>
          <a:xfrm>
            <a:off x="322262" y="195263"/>
            <a:ext cx="5977929" cy="576262"/>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16776-C672-41E3-BB18-755B14FB2D08}"/>
              </a:ext>
            </a:extLst>
          </p:cNvPr>
          <p:cNvSpPr>
            <a:spLocks noGrp="1"/>
          </p:cNvSpPr>
          <p:nvPr>
            <p:ph type="body" sz="quarter" idx="10"/>
          </p:nvPr>
        </p:nvSpPr>
        <p:spPr/>
        <p:txBody>
          <a:bodyPr>
            <a:normAutofit lnSpcReduction="10000"/>
          </a:bodyPr>
          <a:lstStyle/>
          <a:p>
            <a:r>
              <a:rPr lang="en-US" dirty="0" err="1"/>
              <a:t>Futu</a:t>
            </a:r>
            <a:r>
              <a:rPr lang="en-US" dirty="0" err="1">
                <a:latin typeface="Gotham Black" panose="02000604040000020004" pitchFamily="50" charset="0"/>
              </a:rPr>
              <a:t>r</a:t>
            </a:r>
            <a:r>
              <a:rPr lang="en-US" dirty="0" err="1"/>
              <a:t>o</a:t>
            </a:r>
            <a:endParaRPr lang="en-US" dirty="0"/>
          </a:p>
        </p:txBody>
      </p:sp>
    </p:spTree>
    <p:extLst>
      <p:ext uri="{BB962C8B-B14F-4D97-AF65-F5344CB8AC3E}">
        <p14:creationId xmlns:p14="http://schemas.microsoft.com/office/powerpoint/2010/main" val="322251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s-AR" dirty="0"/>
              <a:t>EOF()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808" b="1911"/>
          <a:stretch>
            <a:fillRect/>
          </a:stretch>
        </p:blipFill>
        <p:spPr>
          <a:xfrm>
            <a:off x="2051720" y="828021"/>
            <a:ext cx="5544616" cy="4285021"/>
          </a:xfrm>
          <a:prstGeom prst="rect">
            <a:avLst/>
          </a:prstGeom>
        </p:spPr>
      </p:pic>
      <p:sp>
        <p:nvSpPr>
          <p:cNvPr id="8" name="Text Placeholder 1"/>
          <p:cNvSpPr>
            <a:spLocks noGrp="1"/>
          </p:cNvSpPr>
          <p:nvPr>
            <p:ph type="body" sz="quarter" idx="10"/>
          </p:nvPr>
        </p:nvSpPr>
        <p:spPr>
          <a:xfrm>
            <a:off x="322262" y="195263"/>
            <a:ext cx="5544615" cy="576262"/>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a:t>Estado del </a:t>
            </a:r>
            <a:r>
              <a:rPr lang="en-GB" dirty="0" err="1"/>
              <a:t>a</a:t>
            </a:r>
            <a:r>
              <a:rPr lang="en-GB" dirty="0" err="1">
                <a:latin typeface="Gotham Black" pitchFamily="50" charset="0"/>
              </a:rPr>
              <a:t>r</a:t>
            </a:r>
            <a:r>
              <a:rPr lang="en-GB" dirty="0" err="1"/>
              <a:t>te</a:t>
            </a:r>
            <a:endParaRPr lang="en-GB" dirty="0"/>
          </a:p>
        </p:txBody>
      </p:sp>
      <p:pic>
        <p:nvPicPr>
          <p:cNvPr id="3" name="Picture 2"/>
          <p:cNvPicPr>
            <a:picLocks noChangeAspect="1"/>
          </p:cNvPicPr>
          <p:nvPr/>
        </p:nvPicPr>
        <p:blipFill>
          <a:blip r:embed="rId3"/>
          <a:stretch>
            <a:fillRect/>
          </a:stretch>
        </p:blipFill>
        <p:spPr>
          <a:xfrm>
            <a:off x="251520" y="915566"/>
            <a:ext cx="5042025" cy="324311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4"/>
          <a:stretch>
            <a:fillRect/>
          </a:stretch>
        </p:blipFill>
        <p:spPr>
          <a:xfrm>
            <a:off x="1228597" y="1843380"/>
            <a:ext cx="5043600" cy="2967527"/>
          </a:xfrm>
          <a:prstGeom prst="rect">
            <a:avLst/>
          </a:prstGeom>
          <a:effectLst>
            <a:outerShdw blurRad="63500" sx="102000" sy="102000" algn="ctr" rotWithShape="0">
              <a:prstClr val="black">
                <a:alpha val="40000"/>
              </a:prstClr>
            </a:outerShdw>
          </a:effectLst>
        </p:spPr>
      </p:pic>
      <p:grpSp>
        <p:nvGrpSpPr>
          <p:cNvPr id="4" name="Group 3"/>
          <p:cNvGrpSpPr/>
          <p:nvPr/>
        </p:nvGrpSpPr>
        <p:grpSpPr>
          <a:xfrm>
            <a:off x="6372200" y="647799"/>
            <a:ext cx="2448272" cy="4156199"/>
            <a:chOff x="6228184" y="255076"/>
            <a:chExt cx="2683681" cy="4555831"/>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2412" r="10864"/>
            <a:stretch>
              <a:fillRect/>
            </a:stretch>
          </p:blipFill>
          <p:spPr>
            <a:xfrm>
              <a:off x="6228184" y="2641600"/>
              <a:ext cx="2450274" cy="2169307"/>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5876" y="255076"/>
              <a:ext cx="2615989" cy="2316674"/>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322263" y="195263"/>
            <a:ext cx="5041900" cy="576262"/>
          </a:xfrm>
        </p:spPr>
        <p:txBody>
          <a:bodyPr>
            <a:normAutofit lnSpcReduction="10000"/>
          </a:bodyPr>
          <a:lstStyle/>
          <a:p>
            <a:r>
              <a:rPr lang="en-GB" dirty="0"/>
              <a:t>Estado del </a:t>
            </a:r>
            <a:r>
              <a:rPr lang="en-GB" dirty="0" err="1"/>
              <a:t>a</a:t>
            </a:r>
            <a:r>
              <a:rPr lang="en-GB" dirty="0" err="1">
                <a:latin typeface="Gotham Black" pitchFamily="50" charset="0"/>
              </a:rPr>
              <a:t>r</a:t>
            </a:r>
            <a:r>
              <a:rPr lang="en-GB" dirty="0" err="1"/>
              <a:t>te</a:t>
            </a:r>
            <a:endParaRPr lang="en-GB" dirty="0"/>
          </a:p>
        </p:txBody>
      </p:sp>
      <p:pic>
        <p:nvPicPr>
          <p:cNvPr id="14" name="Picture 13">
            <a:extLst>
              <a:ext uri="{FF2B5EF4-FFF2-40B4-BE49-F238E27FC236}">
                <a16:creationId xmlns:a16="http://schemas.microsoft.com/office/drawing/2014/main" id="{C31CD084-BA4F-43D7-BBA0-BA098AA2E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geom_contour_fill</a:t>
            </a:r>
            <a:r>
              <a:rPr lang="en-GB" dirty="0"/>
              <a:t>()</a:t>
            </a:r>
          </a:p>
        </p:txBody>
      </p:sp>
      <p:pic>
        <p:nvPicPr>
          <p:cNvPr id="6" name="Picture 5">
            <a:extLst>
              <a:ext uri="{FF2B5EF4-FFF2-40B4-BE49-F238E27FC236}">
                <a16:creationId xmlns:a16="http://schemas.microsoft.com/office/drawing/2014/main" id="{35C5D19B-D903-456C-AB7C-B583B598A0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geom_text_contour</a:t>
            </a:r>
            <a:r>
              <a:rPr lang="en-GB" dirty="0"/>
              <a:t>()</a:t>
            </a:r>
          </a:p>
        </p:txBody>
      </p:sp>
      <p:pic>
        <p:nvPicPr>
          <p:cNvPr id="8" name="Picture 7">
            <a:extLst>
              <a:ext uri="{FF2B5EF4-FFF2-40B4-BE49-F238E27FC236}">
                <a16:creationId xmlns:a16="http://schemas.microsoft.com/office/drawing/2014/main" id="{7B5A1150-A7CE-4784-9B7B-C207D303A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otham Black"/>
        <a:ea typeface=""/>
        <a:cs typeface=""/>
      </a:majorFont>
      <a:minorFont>
        <a:latin typeface="Gotham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345</TotalTime>
  <Words>2610</Words>
  <Application>Microsoft Office PowerPoint</Application>
  <PresentationFormat>On-screen Show (16:9)</PresentationFormat>
  <Paragraphs>148</Paragraphs>
  <Slides>32</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Black</vt:lpstr>
      <vt:lpstr>Calibri</vt:lpstr>
      <vt:lpstr>Fira Code</vt:lpstr>
      <vt:lpstr>Gotham Black</vt:lpstr>
      <vt:lpstr>Gotham Bold</vt:lpstr>
      <vt:lpstr>Gotham Book</vt:lpstr>
      <vt:lpstr>Office Theme</vt:lpstr>
      <vt:lpstr>metR:  Visualización y manejo de datos meteorológicos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dc:creator>
  <cp:lastModifiedBy>Elio Campitelli</cp:lastModifiedBy>
  <cp:revision>491</cp:revision>
  <dcterms:created xsi:type="dcterms:W3CDTF">2018-08-25T17:03:04Z</dcterms:created>
  <dcterms:modified xsi:type="dcterms:W3CDTF">2018-08-27T19:59:19Z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